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3"/>
    <p:sldMasterId id="2147483673" r:id="rId4"/>
  </p:sldMasterIdLst>
  <p:notesMasterIdLst>
    <p:notesMasterId r:id="rId52"/>
  </p:notesMasterIdLst>
  <p:handoutMasterIdLst>
    <p:handoutMasterId r:id="rId53"/>
  </p:handoutMasterIdLst>
  <p:sldIdLst>
    <p:sldId id="713" r:id="rId5"/>
    <p:sldId id="1998" r:id="rId6"/>
    <p:sldId id="1647" r:id="rId7"/>
    <p:sldId id="1766" r:id="rId8"/>
    <p:sldId id="792" r:id="rId9"/>
    <p:sldId id="721" r:id="rId10"/>
    <p:sldId id="723" r:id="rId11"/>
    <p:sldId id="864" r:id="rId12"/>
    <p:sldId id="887" r:id="rId13"/>
    <p:sldId id="1670" r:id="rId14"/>
    <p:sldId id="743" r:id="rId15"/>
    <p:sldId id="832" r:id="rId16"/>
    <p:sldId id="744" r:id="rId17"/>
    <p:sldId id="1657" r:id="rId18"/>
    <p:sldId id="745" r:id="rId19"/>
    <p:sldId id="824" r:id="rId20"/>
    <p:sldId id="825" r:id="rId21"/>
    <p:sldId id="826" r:id="rId22"/>
    <p:sldId id="827" r:id="rId23"/>
    <p:sldId id="791" r:id="rId24"/>
    <p:sldId id="1656" r:id="rId25"/>
    <p:sldId id="1667" r:id="rId26"/>
    <p:sldId id="747" r:id="rId27"/>
    <p:sldId id="817" r:id="rId28"/>
    <p:sldId id="818" r:id="rId29"/>
    <p:sldId id="819" r:id="rId30"/>
    <p:sldId id="834" r:id="rId31"/>
    <p:sldId id="748" r:id="rId32"/>
    <p:sldId id="749" r:id="rId33"/>
    <p:sldId id="719" r:id="rId34"/>
    <p:sldId id="2001" r:id="rId35"/>
    <p:sldId id="1668" r:id="rId36"/>
    <p:sldId id="1217" r:id="rId37"/>
    <p:sldId id="907" r:id="rId38"/>
    <p:sldId id="859" r:id="rId39"/>
    <p:sldId id="860" r:id="rId40"/>
    <p:sldId id="862" r:id="rId41"/>
    <p:sldId id="865" r:id="rId42"/>
    <p:sldId id="852" r:id="rId43"/>
    <p:sldId id="1671" r:id="rId44"/>
    <p:sldId id="828" r:id="rId45"/>
    <p:sldId id="1672" r:id="rId46"/>
    <p:sldId id="1249" r:id="rId47"/>
    <p:sldId id="2002" r:id="rId48"/>
    <p:sldId id="2000" r:id="rId49"/>
    <p:sldId id="1999" r:id="rId50"/>
    <p:sldId id="803" r:id="rId51"/>
  </p:sldIdLst>
  <p:sldSz cx="9144000" cy="6858000" type="screen4x3"/>
  <p:notesSz cx="7010400" cy="9296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81FC"/>
    <a:srgbClr val="068427"/>
    <a:srgbClr val="3056FA"/>
    <a:srgbClr val="FFFF00"/>
    <a:srgbClr val="FF9900"/>
    <a:srgbClr val="FF0000"/>
    <a:srgbClr val="FFCC00"/>
    <a:srgbClr val="FE860E"/>
    <a:srgbClr val="FDAE0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53" autoAdjust="0"/>
    <p:restoredTop sz="90378" autoAdjust="0"/>
  </p:normalViewPr>
  <p:slideViewPr>
    <p:cSldViewPr>
      <p:cViewPr varScale="1">
        <p:scale>
          <a:sx n="96" d="100"/>
          <a:sy n="96" d="100"/>
        </p:scale>
        <p:origin x="73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23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346F4F-2611-4F2E-83AA-A788260E76B7}" type="doc">
      <dgm:prSet loTypeId="urn:microsoft.com/office/officeart/2005/8/layout/chevron1" loCatId="process" qsTypeId="urn:microsoft.com/office/officeart/2005/8/quickstyle/simple4" qsCatId="simple" csTypeId="urn:microsoft.com/office/officeart/2005/8/colors/colorful3" csCatId="colorful" phldr="1"/>
      <dgm:spPr/>
    </dgm:pt>
    <dgm:pt modelId="{578AA42B-72FD-4479-9D49-E75E6CA6074E}">
      <dgm:prSet phldrT="[Text]" custT="1"/>
      <dgm:spPr/>
      <dgm:t>
        <a:bodyPr/>
        <a:lstStyle/>
        <a:p>
          <a:r>
            <a:rPr lang="en-US" sz="2000" dirty="0"/>
            <a:t>Personal</a:t>
          </a:r>
        </a:p>
      </dgm:t>
    </dgm:pt>
    <dgm:pt modelId="{D6DCF3BF-69AD-4442-99E9-B50CC71C2EE7}" type="parTrans" cxnId="{C7DF2A42-E9ED-4EB5-A392-163F321B181B}">
      <dgm:prSet/>
      <dgm:spPr/>
      <dgm:t>
        <a:bodyPr/>
        <a:lstStyle/>
        <a:p>
          <a:endParaRPr lang="en-US" sz="2000"/>
        </a:p>
      </dgm:t>
    </dgm:pt>
    <dgm:pt modelId="{D6F26E1E-B4B6-490C-88F8-B873D38D7504}" type="sibTrans" cxnId="{C7DF2A42-E9ED-4EB5-A392-163F321B181B}">
      <dgm:prSet/>
      <dgm:spPr/>
      <dgm:t>
        <a:bodyPr/>
        <a:lstStyle/>
        <a:p>
          <a:endParaRPr lang="en-US" sz="2000"/>
        </a:p>
      </dgm:t>
    </dgm:pt>
    <dgm:pt modelId="{D812D817-1D84-482A-9DEF-2079E028E511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000" dirty="0"/>
            <a:t>Commun-ity</a:t>
          </a:r>
        </a:p>
      </dgm:t>
    </dgm:pt>
    <dgm:pt modelId="{D2416E80-8952-483E-86CF-1F9AB710E86F}" type="parTrans" cxnId="{BF0FB0E4-0C8A-4BF1-8A17-F135C61D8DF4}">
      <dgm:prSet/>
      <dgm:spPr/>
      <dgm:t>
        <a:bodyPr/>
        <a:lstStyle/>
        <a:p>
          <a:endParaRPr lang="en-US" sz="2000"/>
        </a:p>
      </dgm:t>
    </dgm:pt>
    <dgm:pt modelId="{90D5B3C0-DC1C-4A37-A18F-509B98C0CEF1}" type="sibTrans" cxnId="{BF0FB0E4-0C8A-4BF1-8A17-F135C61D8DF4}">
      <dgm:prSet/>
      <dgm:spPr/>
      <dgm:t>
        <a:bodyPr/>
        <a:lstStyle/>
        <a:p>
          <a:endParaRPr lang="en-US" sz="2000"/>
        </a:p>
      </dgm:t>
    </dgm:pt>
    <dgm:pt modelId="{EFDF2A35-C8B6-4791-9424-11511520E9B8}">
      <dgm:prSet phldrT="[Text]" custT="1"/>
      <dgm:spPr/>
      <dgm:t>
        <a:bodyPr/>
        <a:lstStyle/>
        <a:p>
          <a:r>
            <a:rPr lang="en-US" sz="2000" dirty="0"/>
            <a:t>Organiza-tion</a:t>
          </a:r>
        </a:p>
      </dgm:t>
    </dgm:pt>
    <dgm:pt modelId="{EFB848D8-8072-49E9-ADA5-5E6CD8E8DDCA}" type="parTrans" cxnId="{D65680EE-CB6F-466B-B114-0BE5F1640242}">
      <dgm:prSet/>
      <dgm:spPr/>
      <dgm:t>
        <a:bodyPr/>
        <a:lstStyle/>
        <a:p>
          <a:endParaRPr lang="en-US" sz="2000"/>
        </a:p>
      </dgm:t>
    </dgm:pt>
    <dgm:pt modelId="{2F473DCD-7423-4313-9E0A-311C6D636A85}" type="sibTrans" cxnId="{D65680EE-CB6F-466B-B114-0BE5F1640242}">
      <dgm:prSet/>
      <dgm:spPr/>
      <dgm:t>
        <a:bodyPr/>
        <a:lstStyle/>
        <a:p>
          <a:endParaRPr lang="en-US" sz="2000"/>
        </a:p>
      </dgm:t>
    </dgm:pt>
    <dgm:pt modelId="{D8BC7574-E615-4CFD-A43C-9852A8F870FD}">
      <dgm:prSet phldrT="[Text]" custT="1"/>
      <dgm:spPr/>
      <dgm:t>
        <a:bodyPr/>
        <a:lstStyle/>
        <a:p>
          <a:r>
            <a:rPr lang="en-US" sz="2000" dirty="0"/>
            <a:t>Regional</a:t>
          </a:r>
        </a:p>
      </dgm:t>
    </dgm:pt>
    <dgm:pt modelId="{3E082594-02DB-425A-BBCB-F79426ACBC66}" type="parTrans" cxnId="{122C4501-6B1E-4E9A-9B8A-BBDD99F603A3}">
      <dgm:prSet/>
      <dgm:spPr/>
      <dgm:t>
        <a:bodyPr/>
        <a:lstStyle/>
        <a:p>
          <a:endParaRPr lang="en-US" sz="2000"/>
        </a:p>
      </dgm:t>
    </dgm:pt>
    <dgm:pt modelId="{65C40B90-3D96-47BD-A792-42C04F477A6C}" type="sibTrans" cxnId="{122C4501-6B1E-4E9A-9B8A-BBDD99F603A3}">
      <dgm:prSet/>
      <dgm:spPr/>
      <dgm:t>
        <a:bodyPr/>
        <a:lstStyle/>
        <a:p>
          <a:endParaRPr lang="en-US" sz="2000"/>
        </a:p>
      </dgm:t>
    </dgm:pt>
    <dgm:pt modelId="{7E1402A2-52FB-4841-9234-82E6C0094DC4}">
      <dgm:prSet phldrT="[Text]" custT="1"/>
      <dgm:spPr/>
      <dgm:t>
        <a:bodyPr/>
        <a:lstStyle/>
        <a:p>
          <a:r>
            <a:rPr lang="en-US" sz="2000" dirty="0"/>
            <a:t>Interna-tional</a:t>
          </a:r>
        </a:p>
      </dgm:t>
    </dgm:pt>
    <dgm:pt modelId="{BEEDB610-69ED-4EE6-B101-6457C97EE1C9}" type="parTrans" cxnId="{BBBF6BD0-330F-4EE9-B76E-1A8A19046F43}">
      <dgm:prSet/>
      <dgm:spPr/>
      <dgm:t>
        <a:bodyPr/>
        <a:lstStyle/>
        <a:p>
          <a:endParaRPr lang="en-US" sz="2000"/>
        </a:p>
      </dgm:t>
    </dgm:pt>
    <dgm:pt modelId="{4E3F8424-A5BC-4B48-80AB-9E76B0AEEBC0}" type="sibTrans" cxnId="{BBBF6BD0-330F-4EE9-B76E-1A8A19046F43}">
      <dgm:prSet/>
      <dgm:spPr/>
      <dgm:t>
        <a:bodyPr/>
        <a:lstStyle/>
        <a:p>
          <a:endParaRPr lang="en-US" sz="2000"/>
        </a:p>
      </dgm:t>
    </dgm:pt>
    <dgm:pt modelId="{A419A510-691D-49EA-A3BB-F065EF1BCFF6}" type="pres">
      <dgm:prSet presAssocID="{31346F4F-2611-4F2E-83AA-A788260E76B7}" presName="Name0" presStyleCnt="0">
        <dgm:presLayoutVars>
          <dgm:dir/>
          <dgm:animLvl val="lvl"/>
          <dgm:resizeHandles val="exact"/>
        </dgm:presLayoutVars>
      </dgm:prSet>
      <dgm:spPr/>
    </dgm:pt>
    <dgm:pt modelId="{1C83A9D0-0B2B-4B74-990E-CB8A1FF30B74}" type="pres">
      <dgm:prSet presAssocID="{578AA42B-72FD-4479-9D49-E75E6CA6074E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EB98C1C0-A922-4B23-B84E-0E71760CDFEF}" type="pres">
      <dgm:prSet presAssocID="{D6F26E1E-B4B6-490C-88F8-B873D38D7504}" presName="parTxOnlySpace" presStyleCnt="0"/>
      <dgm:spPr/>
    </dgm:pt>
    <dgm:pt modelId="{3702BFBE-8DB5-468F-AF4B-7CB549CD80D7}" type="pres">
      <dgm:prSet presAssocID="{D812D817-1D84-482A-9DEF-2079E028E511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B73CD974-9C6F-4060-8CCB-D6DE9C87E39A}" type="pres">
      <dgm:prSet presAssocID="{90D5B3C0-DC1C-4A37-A18F-509B98C0CEF1}" presName="parTxOnlySpace" presStyleCnt="0"/>
      <dgm:spPr/>
    </dgm:pt>
    <dgm:pt modelId="{BDC7ECCD-9CF4-40AF-95D0-59F7FC12FAB2}" type="pres">
      <dgm:prSet presAssocID="{EFDF2A35-C8B6-4791-9424-11511520E9B8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6D3379BD-4E9E-4565-8646-804837BED253}" type="pres">
      <dgm:prSet presAssocID="{2F473DCD-7423-4313-9E0A-311C6D636A85}" presName="parTxOnlySpace" presStyleCnt="0"/>
      <dgm:spPr/>
    </dgm:pt>
    <dgm:pt modelId="{E240E783-DFA0-410E-9C81-F983DBB55E6D}" type="pres">
      <dgm:prSet presAssocID="{D8BC7574-E615-4CFD-A43C-9852A8F870FD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14EE72FA-126C-4CC8-8207-1EF812DEA35D}" type="pres">
      <dgm:prSet presAssocID="{65C40B90-3D96-47BD-A792-42C04F477A6C}" presName="parTxOnlySpace" presStyleCnt="0"/>
      <dgm:spPr/>
    </dgm:pt>
    <dgm:pt modelId="{2BBD22CC-B356-4E7A-9A20-7DD761B9F343}" type="pres">
      <dgm:prSet presAssocID="{7E1402A2-52FB-4841-9234-82E6C0094DC4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122C4501-6B1E-4E9A-9B8A-BBDD99F603A3}" srcId="{31346F4F-2611-4F2E-83AA-A788260E76B7}" destId="{D8BC7574-E615-4CFD-A43C-9852A8F870FD}" srcOrd="3" destOrd="0" parTransId="{3E082594-02DB-425A-BBCB-F79426ACBC66}" sibTransId="{65C40B90-3D96-47BD-A792-42C04F477A6C}"/>
    <dgm:cxn modelId="{C7DF2A42-E9ED-4EB5-A392-163F321B181B}" srcId="{31346F4F-2611-4F2E-83AA-A788260E76B7}" destId="{578AA42B-72FD-4479-9D49-E75E6CA6074E}" srcOrd="0" destOrd="0" parTransId="{D6DCF3BF-69AD-4442-99E9-B50CC71C2EE7}" sibTransId="{D6F26E1E-B4B6-490C-88F8-B873D38D7504}"/>
    <dgm:cxn modelId="{63A5166B-8F65-4286-8797-637235196338}" type="presOf" srcId="{578AA42B-72FD-4479-9D49-E75E6CA6074E}" destId="{1C83A9D0-0B2B-4B74-990E-CB8A1FF30B74}" srcOrd="0" destOrd="0" presId="urn:microsoft.com/office/officeart/2005/8/layout/chevron1"/>
    <dgm:cxn modelId="{74249C4B-BC47-43EB-AA0F-7075A89029BD}" type="presOf" srcId="{7E1402A2-52FB-4841-9234-82E6C0094DC4}" destId="{2BBD22CC-B356-4E7A-9A20-7DD761B9F343}" srcOrd="0" destOrd="0" presId="urn:microsoft.com/office/officeart/2005/8/layout/chevron1"/>
    <dgm:cxn modelId="{8C628272-53C8-4A57-9A9B-88F1709BC09F}" type="presOf" srcId="{D812D817-1D84-482A-9DEF-2079E028E511}" destId="{3702BFBE-8DB5-468F-AF4B-7CB549CD80D7}" srcOrd="0" destOrd="0" presId="urn:microsoft.com/office/officeart/2005/8/layout/chevron1"/>
    <dgm:cxn modelId="{F4BB358D-D65B-4DA8-9A96-9187C50E27D2}" type="presOf" srcId="{EFDF2A35-C8B6-4791-9424-11511520E9B8}" destId="{BDC7ECCD-9CF4-40AF-95D0-59F7FC12FAB2}" srcOrd="0" destOrd="0" presId="urn:microsoft.com/office/officeart/2005/8/layout/chevron1"/>
    <dgm:cxn modelId="{6A09B390-BA7B-4F94-B483-5EE2C07E27EB}" type="presOf" srcId="{D8BC7574-E615-4CFD-A43C-9852A8F870FD}" destId="{E240E783-DFA0-410E-9C81-F983DBB55E6D}" srcOrd="0" destOrd="0" presId="urn:microsoft.com/office/officeart/2005/8/layout/chevron1"/>
    <dgm:cxn modelId="{166397C1-D981-4CA6-8AF3-16AA36F46B3D}" type="presOf" srcId="{31346F4F-2611-4F2E-83AA-A788260E76B7}" destId="{A419A510-691D-49EA-A3BB-F065EF1BCFF6}" srcOrd="0" destOrd="0" presId="urn:microsoft.com/office/officeart/2005/8/layout/chevron1"/>
    <dgm:cxn modelId="{BBBF6BD0-330F-4EE9-B76E-1A8A19046F43}" srcId="{31346F4F-2611-4F2E-83AA-A788260E76B7}" destId="{7E1402A2-52FB-4841-9234-82E6C0094DC4}" srcOrd="4" destOrd="0" parTransId="{BEEDB610-69ED-4EE6-B101-6457C97EE1C9}" sibTransId="{4E3F8424-A5BC-4B48-80AB-9E76B0AEEBC0}"/>
    <dgm:cxn modelId="{BF0FB0E4-0C8A-4BF1-8A17-F135C61D8DF4}" srcId="{31346F4F-2611-4F2E-83AA-A788260E76B7}" destId="{D812D817-1D84-482A-9DEF-2079E028E511}" srcOrd="1" destOrd="0" parTransId="{D2416E80-8952-483E-86CF-1F9AB710E86F}" sibTransId="{90D5B3C0-DC1C-4A37-A18F-509B98C0CEF1}"/>
    <dgm:cxn modelId="{D65680EE-CB6F-466B-B114-0BE5F1640242}" srcId="{31346F4F-2611-4F2E-83AA-A788260E76B7}" destId="{EFDF2A35-C8B6-4791-9424-11511520E9B8}" srcOrd="2" destOrd="0" parTransId="{EFB848D8-8072-49E9-ADA5-5E6CD8E8DDCA}" sibTransId="{2F473DCD-7423-4313-9E0A-311C6D636A85}"/>
    <dgm:cxn modelId="{84460A85-9053-46DC-A49F-C7D8627E7BFF}" type="presParOf" srcId="{A419A510-691D-49EA-A3BB-F065EF1BCFF6}" destId="{1C83A9D0-0B2B-4B74-990E-CB8A1FF30B74}" srcOrd="0" destOrd="0" presId="urn:microsoft.com/office/officeart/2005/8/layout/chevron1"/>
    <dgm:cxn modelId="{A44BFDCC-52AD-42BC-938C-611160448F93}" type="presParOf" srcId="{A419A510-691D-49EA-A3BB-F065EF1BCFF6}" destId="{EB98C1C0-A922-4B23-B84E-0E71760CDFEF}" srcOrd="1" destOrd="0" presId="urn:microsoft.com/office/officeart/2005/8/layout/chevron1"/>
    <dgm:cxn modelId="{4D267A5D-955D-4F6C-85E6-43F57DD5DF7C}" type="presParOf" srcId="{A419A510-691D-49EA-A3BB-F065EF1BCFF6}" destId="{3702BFBE-8DB5-468F-AF4B-7CB549CD80D7}" srcOrd="2" destOrd="0" presId="urn:microsoft.com/office/officeart/2005/8/layout/chevron1"/>
    <dgm:cxn modelId="{F026AFD7-5656-4F4F-9CC6-B0EB87312583}" type="presParOf" srcId="{A419A510-691D-49EA-A3BB-F065EF1BCFF6}" destId="{B73CD974-9C6F-4060-8CCB-D6DE9C87E39A}" srcOrd="3" destOrd="0" presId="urn:microsoft.com/office/officeart/2005/8/layout/chevron1"/>
    <dgm:cxn modelId="{5C2191C6-A346-405B-B3BF-A18455F1D3FD}" type="presParOf" srcId="{A419A510-691D-49EA-A3BB-F065EF1BCFF6}" destId="{BDC7ECCD-9CF4-40AF-95D0-59F7FC12FAB2}" srcOrd="4" destOrd="0" presId="urn:microsoft.com/office/officeart/2005/8/layout/chevron1"/>
    <dgm:cxn modelId="{8DEFED98-3F15-4FB2-99DE-0F355CA4F0CA}" type="presParOf" srcId="{A419A510-691D-49EA-A3BB-F065EF1BCFF6}" destId="{6D3379BD-4E9E-4565-8646-804837BED253}" srcOrd="5" destOrd="0" presId="urn:microsoft.com/office/officeart/2005/8/layout/chevron1"/>
    <dgm:cxn modelId="{47E460B2-5FFA-48FE-8370-6BA454815286}" type="presParOf" srcId="{A419A510-691D-49EA-A3BB-F065EF1BCFF6}" destId="{E240E783-DFA0-410E-9C81-F983DBB55E6D}" srcOrd="6" destOrd="0" presId="urn:microsoft.com/office/officeart/2005/8/layout/chevron1"/>
    <dgm:cxn modelId="{F475DA85-ECE6-4DB3-9DCD-D48B51484A72}" type="presParOf" srcId="{A419A510-691D-49EA-A3BB-F065EF1BCFF6}" destId="{14EE72FA-126C-4CC8-8207-1EF812DEA35D}" srcOrd="7" destOrd="0" presId="urn:microsoft.com/office/officeart/2005/8/layout/chevron1"/>
    <dgm:cxn modelId="{8967767C-77C6-4364-83A9-F33F2ACA2BEC}" type="presParOf" srcId="{A419A510-691D-49EA-A3BB-F065EF1BCFF6}" destId="{2BBD22CC-B356-4E7A-9A20-7DD761B9F343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346F4F-2611-4F2E-83AA-A788260E76B7}" type="doc">
      <dgm:prSet loTypeId="urn:microsoft.com/office/officeart/2005/8/layout/chevron1" loCatId="process" qsTypeId="urn:microsoft.com/office/officeart/2005/8/quickstyle/simple4" qsCatId="simple" csTypeId="urn:microsoft.com/office/officeart/2005/8/colors/colorful5" csCatId="colorful" phldr="1"/>
      <dgm:spPr/>
    </dgm:pt>
    <dgm:pt modelId="{578AA42B-72FD-4479-9D49-E75E6CA6074E}">
      <dgm:prSet phldrT="[Text]" custT="1"/>
      <dgm:spPr/>
      <dgm:t>
        <a:bodyPr/>
        <a:lstStyle/>
        <a:p>
          <a:r>
            <a:rPr lang="en-US" sz="2000" dirty="0"/>
            <a:t>Mild</a:t>
          </a:r>
        </a:p>
      </dgm:t>
    </dgm:pt>
    <dgm:pt modelId="{D6DCF3BF-69AD-4442-99E9-B50CC71C2EE7}" type="parTrans" cxnId="{C7DF2A42-E9ED-4EB5-A392-163F321B181B}">
      <dgm:prSet/>
      <dgm:spPr/>
      <dgm:t>
        <a:bodyPr/>
        <a:lstStyle/>
        <a:p>
          <a:endParaRPr lang="en-US" sz="2000"/>
        </a:p>
      </dgm:t>
    </dgm:pt>
    <dgm:pt modelId="{D6F26E1E-B4B6-490C-88F8-B873D38D7504}" type="sibTrans" cxnId="{C7DF2A42-E9ED-4EB5-A392-163F321B181B}">
      <dgm:prSet/>
      <dgm:spPr/>
      <dgm:t>
        <a:bodyPr/>
        <a:lstStyle/>
        <a:p>
          <a:endParaRPr lang="en-US" sz="2000"/>
        </a:p>
      </dgm:t>
    </dgm:pt>
    <dgm:pt modelId="{D812D817-1D84-482A-9DEF-2079E028E511}">
      <dgm:prSet phldrT="[Text]" custT="1"/>
      <dgm:spPr/>
      <dgm:t>
        <a:bodyPr/>
        <a:lstStyle/>
        <a:p>
          <a:r>
            <a:rPr lang="en-US" sz="2000" dirty="0"/>
            <a:t>Moderate</a:t>
          </a:r>
        </a:p>
      </dgm:t>
    </dgm:pt>
    <dgm:pt modelId="{D2416E80-8952-483E-86CF-1F9AB710E86F}" type="parTrans" cxnId="{BF0FB0E4-0C8A-4BF1-8A17-F135C61D8DF4}">
      <dgm:prSet/>
      <dgm:spPr/>
      <dgm:t>
        <a:bodyPr/>
        <a:lstStyle/>
        <a:p>
          <a:endParaRPr lang="en-US" sz="2000"/>
        </a:p>
      </dgm:t>
    </dgm:pt>
    <dgm:pt modelId="{90D5B3C0-DC1C-4A37-A18F-509B98C0CEF1}" type="sibTrans" cxnId="{BF0FB0E4-0C8A-4BF1-8A17-F135C61D8DF4}">
      <dgm:prSet/>
      <dgm:spPr/>
      <dgm:t>
        <a:bodyPr/>
        <a:lstStyle/>
        <a:p>
          <a:endParaRPr lang="en-US" sz="2000"/>
        </a:p>
      </dgm:t>
    </dgm:pt>
    <dgm:pt modelId="{EFDF2A35-C8B6-4791-9424-11511520E9B8}">
      <dgm:prSet phldrT="[Text]" custT="1"/>
      <dgm:spPr/>
      <dgm:t>
        <a:bodyPr/>
        <a:lstStyle/>
        <a:p>
          <a:r>
            <a:rPr lang="en-US" sz="2000" dirty="0"/>
            <a:t>Severe</a:t>
          </a:r>
        </a:p>
      </dgm:t>
    </dgm:pt>
    <dgm:pt modelId="{EFB848D8-8072-49E9-ADA5-5E6CD8E8DDCA}" type="parTrans" cxnId="{D65680EE-CB6F-466B-B114-0BE5F1640242}">
      <dgm:prSet/>
      <dgm:spPr/>
      <dgm:t>
        <a:bodyPr/>
        <a:lstStyle/>
        <a:p>
          <a:endParaRPr lang="en-US" sz="2000"/>
        </a:p>
      </dgm:t>
    </dgm:pt>
    <dgm:pt modelId="{2F473DCD-7423-4313-9E0A-311C6D636A85}" type="sibTrans" cxnId="{D65680EE-CB6F-466B-B114-0BE5F1640242}">
      <dgm:prSet/>
      <dgm:spPr/>
      <dgm:t>
        <a:bodyPr/>
        <a:lstStyle/>
        <a:p>
          <a:endParaRPr lang="en-US" sz="2000"/>
        </a:p>
      </dgm:t>
    </dgm:pt>
    <dgm:pt modelId="{D8BC7574-E615-4CFD-A43C-9852A8F870FD}">
      <dgm:prSet phldrT="[Text]" custT="1"/>
      <dgm:spPr/>
      <dgm:t>
        <a:bodyPr/>
        <a:lstStyle/>
        <a:p>
          <a:r>
            <a:rPr lang="en-US" sz="2000" dirty="0"/>
            <a:t>Catastrophic</a:t>
          </a:r>
        </a:p>
      </dgm:t>
    </dgm:pt>
    <dgm:pt modelId="{3E082594-02DB-425A-BBCB-F79426ACBC66}" type="parTrans" cxnId="{122C4501-6B1E-4E9A-9B8A-BBDD99F603A3}">
      <dgm:prSet/>
      <dgm:spPr/>
      <dgm:t>
        <a:bodyPr/>
        <a:lstStyle/>
        <a:p>
          <a:endParaRPr lang="en-US" sz="2000"/>
        </a:p>
      </dgm:t>
    </dgm:pt>
    <dgm:pt modelId="{65C40B90-3D96-47BD-A792-42C04F477A6C}" type="sibTrans" cxnId="{122C4501-6B1E-4E9A-9B8A-BBDD99F603A3}">
      <dgm:prSet/>
      <dgm:spPr/>
      <dgm:t>
        <a:bodyPr/>
        <a:lstStyle/>
        <a:p>
          <a:endParaRPr lang="en-US" sz="2000"/>
        </a:p>
      </dgm:t>
    </dgm:pt>
    <dgm:pt modelId="{A419A510-691D-49EA-A3BB-F065EF1BCFF6}" type="pres">
      <dgm:prSet presAssocID="{31346F4F-2611-4F2E-83AA-A788260E76B7}" presName="Name0" presStyleCnt="0">
        <dgm:presLayoutVars>
          <dgm:dir/>
          <dgm:animLvl val="lvl"/>
          <dgm:resizeHandles val="exact"/>
        </dgm:presLayoutVars>
      </dgm:prSet>
      <dgm:spPr/>
    </dgm:pt>
    <dgm:pt modelId="{1C83A9D0-0B2B-4B74-990E-CB8A1FF30B74}" type="pres">
      <dgm:prSet presAssocID="{578AA42B-72FD-4479-9D49-E75E6CA6074E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B98C1C0-A922-4B23-B84E-0E71760CDFEF}" type="pres">
      <dgm:prSet presAssocID="{D6F26E1E-B4B6-490C-88F8-B873D38D7504}" presName="parTxOnlySpace" presStyleCnt="0"/>
      <dgm:spPr/>
    </dgm:pt>
    <dgm:pt modelId="{3702BFBE-8DB5-468F-AF4B-7CB549CD80D7}" type="pres">
      <dgm:prSet presAssocID="{D812D817-1D84-482A-9DEF-2079E028E511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73CD974-9C6F-4060-8CCB-D6DE9C87E39A}" type="pres">
      <dgm:prSet presAssocID="{90D5B3C0-DC1C-4A37-A18F-509B98C0CEF1}" presName="parTxOnlySpace" presStyleCnt="0"/>
      <dgm:spPr/>
    </dgm:pt>
    <dgm:pt modelId="{BDC7ECCD-9CF4-40AF-95D0-59F7FC12FAB2}" type="pres">
      <dgm:prSet presAssocID="{EFDF2A35-C8B6-4791-9424-11511520E9B8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D3379BD-4E9E-4565-8646-804837BED253}" type="pres">
      <dgm:prSet presAssocID="{2F473DCD-7423-4313-9E0A-311C6D636A85}" presName="parTxOnlySpace" presStyleCnt="0"/>
      <dgm:spPr/>
    </dgm:pt>
    <dgm:pt modelId="{E240E783-DFA0-410E-9C81-F983DBB55E6D}" type="pres">
      <dgm:prSet presAssocID="{D8BC7574-E615-4CFD-A43C-9852A8F870FD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22C4501-6B1E-4E9A-9B8A-BBDD99F603A3}" srcId="{31346F4F-2611-4F2E-83AA-A788260E76B7}" destId="{D8BC7574-E615-4CFD-A43C-9852A8F870FD}" srcOrd="3" destOrd="0" parTransId="{3E082594-02DB-425A-BBCB-F79426ACBC66}" sibTransId="{65C40B90-3D96-47BD-A792-42C04F477A6C}"/>
    <dgm:cxn modelId="{C7DF2A42-E9ED-4EB5-A392-163F321B181B}" srcId="{31346F4F-2611-4F2E-83AA-A788260E76B7}" destId="{578AA42B-72FD-4479-9D49-E75E6CA6074E}" srcOrd="0" destOrd="0" parTransId="{D6DCF3BF-69AD-4442-99E9-B50CC71C2EE7}" sibTransId="{D6F26E1E-B4B6-490C-88F8-B873D38D7504}"/>
    <dgm:cxn modelId="{63A5166B-8F65-4286-8797-637235196338}" type="presOf" srcId="{578AA42B-72FD-4479-9D49-E75E6CA6074E}" destId="{1C83A9D0-0B2B-4B74-990E-CB8A1FF30B74}" srcOrd="0" destOrd="0" presId="urn:microsoft.com/office/officeart/2005/8/layout/chevron1"/>
    <dgm:cxn modelId="{8C628272-53C8-4A57-9A9B-88F1709BC09F}" type="presOf" srcId="{D812D817-1D84-482A-9DEF-2079E028E511}" destId="{3702BFBE-8DB5-468F-AF4B-7CB549CD80D7}" srcOrd="0" destOrd="0" presId="urn:microsoft.com/office/officeart/2005/8/layout/chevron1"/>
    <dgm:cxn modelId="{F4BB358D-D65B-4DA8-9A96-9187C50E27D2}" type="presOf" srcId="{EFDF2A35-C8B6-4791-9424-11511520E9B8}" destId="{BDC7ECCD-9CF4-40AF-95D0-59F7FC12FAB2}" srcOrd="0" destOrd="0" presId="urn:microsoft.com/office/officeart/2005/8/layout/chevron1"/>
    <dgm:cxn modelId="{6A09B390-BA7B-4F94-B483-5EE2C07E27EB}" type="presOf" srcId="{D8BC7574-E615-4CFD-A43C-9852A8F870FD}" destId="{E240E783-DFA0-410E-9C81-F983DBB55E6D}" srcOrd="0" destOrd="0" presId="urn:microsoft.com/office/officeart/2005/8/layout/chevron1"/>
    <dgm:cxn modelId="{166397C1-D981-4CA6-8AF3-16AA36F46B3D}" type="presOf" srcId="{31346F4F-2611-4F2E-83AA-A788260E76B7}" destId="{A419A510-691D-49EA-A3BB-F065EF1BCFF6}" srcOrd="0" destOrd="0" presId="urn:microsoft.com/office/officeart/2005/8/layout/chevron1"/>
    <dgm:cxn modelId="{BF0FB0E4-0C8A-4BF1-8A17-F135C61D8DF4}" srcId="{31346F4F-2611-4F2E-83AA-A788260E76B7}" destId="{D812D817-1D84-482A-9DEF-2079E028E511}" srcOrd="1" destOrd="0" parTransId="{D2416E80-8952-483E-86CF-1F9AB710E86F}" sibTransId="{90D5B3C0-DC1C-4A37-A18F-509B98C0CEF1}"/>
    <dgm:cxn modelId="{D65680EE-CB6F-466B-B114-0BE5F1640242}" srcId="{31346F4F-2611-4F2E-83AA-A788260E76B7}" destId="{EFDF2A35-C8B6-4791-9424-11511520E9B8}" srcOrd="2" destOrd="0" parTransId="{EFB848D8-8072-49E9-ADA5-5E6CD8E8DDCA}" sibTransId="{2F473DCD-7423-4313-9E0A-311C6D636A85}"/>
    <dgm:cxn modelId="{84460A85-9053-46DC-A49F-C7D8627E7BFF}" type="presParOf" srcId="{A419A510-691D-49EA-A3BB-F065EF1BCFF6}" destId="{1C83A9D0-0B2B-4B74-990E-CB8A1FF30B74}" srcOrd="0" destOrd="0" presId="urn:microsoft.com/office/officeart/2005/8/layout/chevron1"/>
    <dgm:cxn modelId="{A44BFDCC-52AD-42BC-938C-611160448F93}" type="presParOf" srcId="{A419A510-691D-49EA-A3BB-F065EF1BCFF6}" destId="{EB98C1C0-A922-4B23-B84E-0E71760CDFEF}" srcOrd="1" destOrd="0" presId="urn:microsoft.com/office/officeart/2005/8/layout/chevron1"/>
    <dgm:cxn modelId="{4D267A5D-955D-4F6C-85E6-43F57DD5DF7C}" type="presParOf" srcId="{A419A510-691D-49EA-A3BB-F065EF1BCFF6}" destId="{3702BFBE-8DB5-468F-AF4B-7CB549CD80D7}" srcOrd="2" destOrd="0" presId="urn:microsoft.com/office/officeart/2005/8/layout/chevron1"/>
    <dgm:cxn modelId="{F026AFD7-5656-4F4F-9CC6-B0EB87312583}" type="presParOf" srcId="{A419A510-691D-49EA-A3BB-F065EF1BCFF6}" destId="{B73CD974-9C6F-4060-8CCB-D6DE9C87E39A}" srcOrd="3" destOrd="0" presId="urn:microsoft.com/office/officeart/2005/8/layout/chevron1"/>
    <dgm:cxn modelId="{5C2191C6-A346-405B-B3BF-A18455F1D3FD}" type="presParOf" srcId="{A419A510-691D-49EA-A3BB-F065EF1BCFF6}" destId="{BDC7ECCD-9CF4-40AF-95D0-59F7FC12FAB2}" srcOrd="4" destOrd="0" presId="urn:microsoft.com/office/officeart/2005/8/layout/chevron1"/>
    <dgm:cxn modelId="{8DEFED98-3F15-4FB2-99DE-0F355CA4F0CA}" type="presParOf" srcId="{A419A510-691D-49EA-A3BB-F065EF1BCFF6}" destId="{6D3379BD-4E9E-4565-8646-804837BED253}" srcOrd="5" destOrd="0" presId="urn:microsoft.com/office/officeart/2005/8/layout/chevron1"/>
    <dgm:cxn modelId="{47E460B2-5FFA-48FE-8370-6BA454815286}" type="presParOf" srcId="{A419A510-691D-49EA-A3BB-F065EF1BCFF6}" destId="{E240E783-DFA0-410E-9C81-F983DBB55E6D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346F4F-2611-4F2E-83AA-A788260E76B7}" type="doc">
      <dgm:prSet loTypeId="urn:microsoft.com/office/officeart/2005/8/layout/chevron1" loCatId="process" qsTypeId="urn:microsoft.com/office/officeart/2005/8/quickstyle/simple4" qsCatId="simple" csTypeId="urn:microsoft.com/office/officeart/2005/8/colors/colorful1" csCatId="colorful" phldr="1"/>
      <dgm:spPr/>
    </dgm:pt>
    <dgm:pt modelId="{578AA42B-72FD-4479-9D49-E75E6CA6074E}">
      <dgm:prSet phldrT="[Text]" custT="1"/>
      <dgm:spPr/>
      <dgm:t>
        <a:bodyPr/>
        <a:lstStyle/>
        <a:p>
          <a:r>
            <a:rPr lang="en-US" sz="2000" dirty="0"/>
            <a:t>LDC</a:t>
          </a:r>
        </a:p>
      </dgm:t>
    </dgm:pt>
    <dgm:pt modelId="{D6DCF3BF-69AD-4442-99E9-B50CC71C2EE7}" type="parTrans" cxnId="{C7DF2A42-E9ED-4EB5-A392-163F321B181B}">
      <dgm:prSet/>
      <dgm:spPr/>
      <dgm:t>
        <a:bodyPr/>
        <a:lstStyle/>
        <a:p>
          <a:endParaRPr lang="en-US" sz="2000"/>
        </a:p>
      </dgm:t>
    </dgm:pt>
    <dgm:pt modelId="{D6F26E1E-B4B6-490C-88F8-B873D38D7504}" type="sibTrans" cxnId="{C7DF2A42-E9ED-4EB5-A392-163F321B181B}">
      <dgm:prSet/>
      <dgm:spPr/>
      <dgm:t>
        <a:bodyPr/>
        <a:lstStyle/>
        <a:p>
          <a:endParaRPr lang="en-US" sz="2000"/>
        </a:p>
      </dgm:t>
    </dgm:pt>
    <dgm:pt modelId="{D812D817-1D84-482A-9DEF-2079E028E511}">
      <dgm:prSet phldrT="[Text]" custT="1"/>
      <dgm:spPr/>
      <dgm:t>
        <a:bodyPr/>
        <a:lstStyle/>
        <a:p>
          <a:r>
            <a:rPr lang="en-US" sz="2000" dirty="0"/>
            <a:t>Developing</a:t>
          </a:r>
        </a:p>
      </dgm:t>
    </dgm:pt>
    <dgm:pt modelId="{D2416E80-8952-483E-86CF-1F9AB710E86F}" type="parTrans" cxnId="{BF0FB0E4-0C8A-4BF1-8A17-F135C61D8DF4}">
      <dgm:prSet/>
      <dgm:spPr/>
      <dgm:t>
        <a:bodyPr/>
        <a:lstStyle/>
        <a:p>
          <a:endParaRPr lang="en-US" sz="2000"/>
        </a:p>
      </dgm:t>
    </dgm:pt>
    <dgm:pt modelId="{90D5B3C0-DC1C-4A37-A18F-509B98C0CEF1}" type="sibTrans" cxnId="{BF0FB0E4-0C8A-4BF1-8A17-F135C61D8DF4}">
      <dgm:prSet/>
      <dgm:spPr/>
      <dgm:t>
        <a:bodyPr/>
        <a:lstStyle/>
        <a:p>
          <a:endParaRPr lang="en-US" sz="2000"/>
        </a:p>
      </dgm:t>
    </dgm:pt>
    <dgm:pt modelId="{D8BC7574-E615-4CFD-A43C-9852A8F870FD}">
      <dgm:prSet phldrT="[Text]" custT="1"/>
      <dgm:spPr/>
      <dgm:t>
        <a:bodyPr/>
        <a:lstStyle/>
        <a:p>
          <a:r>
            <a:rPr lang="en-US" sz="2000" dirty="0"/>
            <a:t>Developed</a:t>
          </a:r>
        </a:p>
      </dgm:t>
    </dgm:pt>
    <dgm:pt modelId="{3E082594-02DB-425A-BBCB-F79426ACBC66}" type="parTrans" cxnId="{122C4501-6B1E-4E9A-9B8A-BBDD99F603A3}">
      <dgm:prSet/>
      <dgm:spPr/>
      <dgm:t>
        <a:bodyPr/>
        <a:lstStyle/>
        <a:p>
          <a:endParaRPr lang="en-US" sz="2000"/>
        </a:p>
      </dgm:t>
    </dgm:pt>
    <dgm:pt modelId="{65C40B90-3D96-47BD-A792-42C04F477A6C}" type="sibTrans" cxnId="{122C4501-6B1E-4E9A-9B8A-BBDD99F603A3}">
      <dgm:prSet/>
      <dgm:spPr/>
      <dgm:t>
        <a:bodyPr/>
        <a:lstStyle/>
        <a:p>
          <a:endParaRPr lang="en-US" sz="2000"/>
        </a:p>
      </dgm:t>
    </dgm:pt>
    <dgm:pt modelId="{A419A510-691D-49EA-A3BB-F065EF1BCFF6}" type="pres">
      <dgm:prSet presAssocID="{31346F4F-2611-4F2E-83AA-A788260E76B7}" presName="Name0" presStyleCnt="0">
        <dgm:presLayoutVars>
          <dgm:dir/>
          <dgm:animLvl val="lvl"/>
          <dgm:resizeHandles val="exact"/>
        </dgm:presLayoutVars>
      </dgm:prSet>
      <dgm:spPr/>
    </dgm:pt>
    <dgm:pt modelId="{1C83A9D0-0B2B-4B74-990E-CB8A1FF30B74}" type="pres">
      <dgm:prSet presAssocID="{578AA42B-72FD-4479-9D49-E75E6CA6074E}" presName="parTxOnly" presStyleLbl="node1" presStyleIdx="0" presStyleCnt="3" custScaleY="62638">
        <dgm:presLayoutVars>
          <dgm:chMax val="0"/>
          <dgm:chPref val="0"/>
          <dgm:bulletEnabled val="1"/>
        </dgm:presLayoutVars>
      </dgm:prSet>
      <dgm:spPr/>
    </dgm:pt>
    <dgm:pt modelId="{EB98C1C0-A922-4B23-B84E-0E71760CDFEF}" type="pres">
      <dgm:prSet presAssocID="{D6F26E1E-B4B6-490C-88F8-B873D38D7504}" presName="parTxOnlySpace" presStyleCnt="0"/>
      <dgm:spPr/>
    </dgm:pt>
    <dgm:pt modelId="{3702BFBE-8DB5-468F-AF4B-7CB549CD80D7}" type="pres">
      <dgm:prSet presAssocID="{D812D817-1D84-482A-9DEF-2079E028E511}" presName="parTxOnly" presStyleLbl="node1" presStyleIdx="1" presStyleCnt="3" custScaleY="62638">
        <dgm:presLayoutVars>
          <dgm:chMax val="0"/>
          <dgm:chPref val="0"/>
          <dgm:bulletEnabled val="1"/>
        </dgm:presLayoutVars>
      </dgm:prSet>
      <dgm:spPr/>
    </dgm:pt>
    <dgm:pt modelId="{B73CD974-9C6F-4060-8CCB-D6DE9C87E39A}" type="pres">
      <dgm:prSet presAssocID="{90D5B3C0-DC1C-4A37-A18F-509B98C0CEF1}" presName="parTxOnlySpace" presStyleCnt="0"/>
      <dgm:spPr/>
    </dgm:pt>
    <dgm:pt modelId="{E240E783-DFA0-410E-9C81-F983DBB55E6D}" type="pres">
      <dgm:prSet presAssocID="{D8BC7574-E615-4CFD-A43C-9852A8F870FD}" presName="parTxOnly" presStyleLbl="node1" presStyleIdx="2" presStyleCnt="3" custScaleY="62638">
        <dgm:presLayoutVars>
          <dgm:chMax val="0"/>
          <dgm:chPref val="0"/>
          <dgm:bulletEnabled val="1"/>
        </dgm:presLayoutVars>
      </dgm:prSet>
      <dgm:spPr/>
    </dgm:pt>
  </dgm:ptLst>
  <dgm:cxnLst>
    <dgm:cxn modelId="{122C4501-6B1E-4E9A-9B8A-BBDD99F603A3}" srcId="{31346F4F-2611-4F2E-83AA-A788260E76B7}" destId="{D8BC7574-E615-4CFD-A43C-9852A8F870FD}" srcOrd="2" destOrd="0" parTransId="{3E082594-02DB-425A-BBCB-F79426ACBC66}" sibTransId="{65C40B90-3D96-47BD-A792-42C04F477A6C}"/>
    <dgm:cxn modelId="{C7DF2A42-E9ED-4EB5-A392-163F321B181B}" srcId="{31346F4F-2611-4F2E-83AA-A788260E76B7}" destId="{578AA42B-72FD-4479-9D49-E75E6CA6074E}" srcOrd="0" destOrd="0" parTransId="{D6DCF3BF-69AD-4442-99E9-B50CC71C2EE7}" sibTransId="{D6F26E1E-B4B6-490C-88F8-B873D38D7504}"/>
    <dgm:cxn modelId="{63A5166B-8F65-4286-8797-637235196338}" type="presOf" srcId="{578AA42B-72FD-4479-9D49-E75E6CA6074E}" destId="{1C83A9D0-0B2B-4B74-990E-CB8A1FF30B74}" srcOrd="0" destOrd="0" presId="urn:microsoft.com/office/officeart/2005/8/layout/chevron1"/>
    <dgm:cxn modelId="{8C628272-53C8-4A57-9A9B-88F1709BC09F}" type="presOf" srcId="{D812D817-1D84-482A-9DEF-2079E028E511}" destId="{3702BFBE-8DB5-468F-AF4B-7CB549CD80D7}" srcOrd="0" destOrd="0" presId="urn:microsoft.com/office/officeart/2005/8/layout/chevron1"/>
    <dgm:cxn modelId="{6A09B390-BA7B-4F94-B483-5EE2C07E27EB}" type="presOf" srcId="{D8BC7574-E615-4CFD-A43C-9852A8F870FD}" destId="{E240E783-DFA0-410E-9C81-F983DBB55E6D}" srcOrd="0" destOrd="0" presId="urn:microsoft.com/office/officeart/2005/8/layout/chevron1"/>
    <dgm:cxn modelId="{166397C1-D981-4CA6-8AF3-16AA36F46B3D}" type="presOf" srcId="{31346F4F-2611-4F2E-83AA-A788260E76B7}" destId="{A419A510-691D-49EA-A3BB-F065EF1BCFF6}" srcOrd="0" destOrd="0" presId="urn:microsoft.com/office/officeart/2005/8/layout/chevron1"/>
    <dgm:cxn modelId="{BF0FB0E4-0C8A-4BF1-8A17-F135C61D8DF4}" srcId="{31346F4F-2611-4F2E-83AA-A788260E76B7}" destId="{D812D817-1D84-482A-9DEF-2079E028E511}" srcOrd="1" destOrd="0" parTransId="{D2416E80-8952-483E-86CF-1F9AB710E86F}" sibTransId="{90D5B3C0-DC1C-4A37-A18F-509B98C0CEF1}"/>
    <dgm:cxn modelId="{84460A85-9053-46DC-A49F-C7D8627E7BFF}" type="presParOf" srcId="{A419A510-691D-49EA-A3BB-F065EF1BCFF6}" destId="{1C83A9D0-0B2B-4B74-990E-CB8A1FF30B74}" srcOrd="0" destOrd="0" presId="urn:microsoft.com/office/officeart/2005/8/layout/chevron1"/>
    <dgm:cxn modelId="{A44BFDCC-52AD-42BC-938C-611160448F93}" type="presParOf" srcId="{A419A510-691D-49EA-A3BB-F065EF1BCFF6}" destId="{EB98C1C0-A922-4B23-B84E-0E71760CDFEF}" srcOrd="1" destOrd="0" presId="urn:microsoft.com/office/officeart/2005/8/layout/chevron1"/>
    <dgm:cxn modelId="{4D267A5D-955D-4F6C-85E6-43F57DD5DF7C}" type="presParOf" srcId="{A419A510-691D-49EA-A3BB-F065EF1BCFF6}" destId="{3702BFBE-8DB5-468F-AF4B-7CB549CD80D7}" srcOrd="2" destOrd="0" presId="urn:microsoft.com/office/officeart/2005/8/layout/chevron1"/>
    <dgm:cxn modelId="{F026AFD7-5656-4F4F-9CC6-B0EB87312583}" type="presParOf" srcId="{A419A510-691D-49EA-A3BB-F065EF1BCFF6}" destId="{B73CD974-9C6F-4060-8CCB-D6DE9C87E39A}" srcOrd="3" destOrd="0" presId="urn:microsoft.com/office/officeart/2005/8/layout/chevron1"/>
    <dgm:cxn modelId="{47E460B2-5FFA-48FE-8370-6BA454815286}" type="presParOf" srcId="{A419A510-691D-49EA-A3BB-F065EF1BCFF6}" destId="{E240E783-DFA0-410E-9C81-F983DBB55E6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3A9D0-0B2B-4B74-990E-CB8A1FF30B74}">
      <dsp:nvSpPr>
        <dsp:cNvPr id="0" name=""/>
        <dsp:cNvSpPr/>
      </dsp:nvSpPr>
      <dsp:spPr>
        <a:xfrm>
          <a:off x="2162" y="1019257"/>
          <a:ext cx="1924491" cy="76979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Personal</a:t>
          </a:r>
        </a:p>
      </dsp:txBody>
      <dsp:txXfrm>
        <a:off x="387060" y="1019257"/>
        <a:ext cx="1154695" cy="769796"/>
      </dsp:txXfrm>
    </dsp:sp>
    <dsp:sp modelId="{3702BFBE-8DB5-468F-AF4B-7CB549CD80D7}">
      <dsp:nvSpPr>
        <dsp:cNvPr id="0" name=""/>
        <dsp:cNvSpPr/>
      </dsp:nvSpPr>
      <dsp:spPr>
        <a:xfrm>
          <a:off x="1734204" y="1019257"/>
          <a:ext cx="1924491" cy="769796"/>
        </a:xfrm>
        <a:prstGeom prst="chevron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Commun-ity</a:t>
          </a:r>
        </a:p>
      </dsp:txBody>
      <dsp:txXfrm>
        <a:off x="2119102" y="1019257"/>
        <a:ext cx="1154695" cy="769796"/>
      </dsp:txXfrm>
    </dsp:sp>
    <dsp:sp modelId="{BDC7ECCD-9CF4-40AF-95D0-59F7FC12FAB2}">
      <dsp:nvSpPr>
        <dsp:cNvPr id="0" name=""/>
        <dsp:cNvSpPr/>
      </dsp:nvSpPr>
      <dsp:spPr>
        <a:xfrm>
          <a:off x="3466246" y="1019257"/>
          <a:ext cx="1924491" cy="769796"/>
        </a:xfrm>
        <a:prstGeom prst="chevron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Organiza-tion</a:t>
          </a:r>
        </a:p>
      </dsp:txBody>
      <dsp:txXfrm>
        <a:off x="3851144" y="1019257"/>
        <a:ext cx="1154695" cy="769796"/>
      </dsp:txXfrm>
    </dsp:sp>
    <dsp:sp modelId="{E240E783-DFA0-410E-9C81-F983DBB55E6D}">
      <dsp:nvSpPr>
        <dsp:cNvPr id="0" name=""/>
        <dsp:cNvSpPr/>
      </dsp:nvSpPr>
      <dsp:spPr>
        <a:xfrm>
          <a:off x="5198288" y="1019257"/>
          <a:ext cx="1924491" cy="769796"/>
        </a:xfrm>
        <a:prstGeom prst="chevron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Regional</a:t>
          </a:r>
        </a:p>
      </dsp:txBody>
      <dsp:txXfrm>
        <a:off x="5583186" y="1019257"/>
        <a:ext cx="1154695" cy="769796"/>
      </dsp:txXfrm>
    </dsp:sp>
    <dsp:sp modelId="{2BBD22CC-B356-4E7A-9A20-7DD761B9F343}">
      <dsp:nvSpPr>
        <dsp:cNvPr id="0" name=""/>
        <dsp:cNvSpPr/>
      </dsp:nvSpPr>
      <dsp:spPr>
        <a:xfrm>
          <a:off x="6930330" y="1019257"/>
          <a:ext cx="1924491" cy="769796"/>
        </a:xfrm>
        <a:prstGeom prst="chevron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Interna-tional</a:t>
          </a:r>
        </a:p>
      </dsp:txBody>
      <dsp:txXfrm>
        <a:off x="7315228" y="1019257"/>
        <a:ext cx="1154695" cy="7697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3A9D0-0B2B-4B74-990E-CB8A1FF30B74}">
      <dsp:nvSpPr>
        <dsp:cNvPr id="0" name=""/>
        <dsp:cNvSpPr/>
      </dsp:nvSpPr>
      <dsp:spPr>
        <a:xfrm>
          <a:off x="4108" y="817832"/>
          <a:ext cx="2391558" cy="956623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Mild</a:t>
          </a:r>
        </a:p>
      </dsp:txBody>
      <dsp:txXfrm>
        <a:off x="482420" y="817832"/>
        <a:ext cx="1434935" cy="956623"/>
      </dsp:txXfrm>
    </dsp:sp>
    <dsp:sp modelId="{3702BFBE-8DB5-468F-AF4B-7CB549CD80D7}">
      <dsp:nvSpPr>
        <dsp:cNvPr id="0" name=""/>
        <dsp:cNvSpPr/>
      </dsp:nvSpPr>
      <dsp:spPr>
        <a:xfrm>
          <a:off x="2156511" y="817832"/>
          <a:ext cx="2391558" cy="956623"/>
        </a:xfrm>
        <a:prstGeom prst="chevron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Moderate</a:t>
          </a:r>
        </a:p>
      </dsp:txBody>
      <dsp:txXfrm>
        <a:off x="2634823" y="817832"/>
        <a:ext cx="1434935" cy="956623"/>
      </dsp:txXfrm>
    </dsp:sp>
    <dsp:sp modelId="{BDC7ECCD-9CF4-40AF-95D0-59F7FC12FAB2}">
      <dsp:nvSpPr>
        <dsp:cNvPr id="0" name=""/>
        <dsp:cNvSpPr/>
      </dsp:nvSpPr>
      <dsp:spPr>
        <a:xfrm>
          <a:off x="4308914" y="817832"/>
          <a:ext cx="2391558" cy="956623"/>
        </a:xfrm>
        <a:prstGeom prst="chevron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Severe</a:t>
          </a:r>
        </a:p>
      </dsp:txBody>
      <dsp:txXfrm>
        <a:off x="4787226" y="817832"/>
        <a:ext cx="1434935" cy="956623"/>
      </dsp:txXfrm>
    </dsp:sp>
    <dsp:sp modelId="{E240E783-DFA0-410E-9C81-F983DBB55E6D}">
      <dsp:nvSpPr>
        <dsp:cNvPr id="0" name=""/>
        <dsp:cNvSpPr/>
      </dsp:nvSpPr>
      <dsp:spPr>
        <a:xfrm>
          <a:off x="6461316" y="817832"/>
          <a:ext cx="2391558" cy="956623"/>
        </a:xfrm>
        <a:prstGeom prst="chevron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Catastrophic</a:t>
          </a:r>
        </a:p>
      </dsp:txBody>
      <dsp:txXfrm>
        <a:off x="6939628" y="817832"/>
        <a:ext cx="1434935" cy="9566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3A9D0-0B2B-4B74-990E-CB8A1FF30B74}">
      <dsp:nvSpPr>
        <dsp:cNvPr id="0" name=""/>
        <dsp:cNvSpPr/>
      </dsp:nvSpPr>
      <dsp:spPr>
        <a:xfrm>
          <a:off x="2594" y="1008114"/>
          <a:ext cx="3161355" cy="79208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LDC</a:t>
          </a:r>
        </a:p>
      </dsp:txBody>
      <dsp:txXfrm>
        <a:off x="398636" y="1008114"/>
        <a:ext cx="2369272" cy="792083"/>
      </dsp:txXfrm>
    </dsp:sp>
    <dsp:sp modelId="{3702BFBE-8DB5-468F-AF4B-7CB549CD80D7}">
      <dsp:nvSpPr>
        <dsp:cNvPr id="0" name=""/>
        <dsp:cNvSpPr/>
      </dsp:nvSpPr>
      <dsp:spPr>
        <a:xfrm>
          <a:off x="2847814" y="1008114"/>
          <a:ext cx="3161355" cy="792083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Developing</a:t>
          </a:r>
        </a:p>
      </dsp:txBody>
      <dsp:txXfrm>
        <a:off x="3243856" y="1008114"/>
        <a:ext cx="2369272" cy="792083"/>
      </dsp:txXfrm>
    </dsp:sp>
    <dsp:sp modelId="{E240E783-DFA0-410E-9C81-F983DBB55E6D}">
      <dsp:nvSpPr>
        <dsp:cNvPr id="0" name=""/>
        <dsp:cNvSpPr/>
      </dsp:nvSpPr>
      <dsp:spPr>
        <a:xfrm>
          <a:off x="5693034" y="1008114"/>
          <a:ext cx="3161355" cy="792083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Developed</a:t>
          </a:r>
        </a:p>
      </dsp:txBody>
      <dsp:txXfrm>
        <a:off x="6089076" y="1008114"/>
        <a:ext cx="2369272" cy="792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37840" cy="46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5" tIns="46048" rIns="92095" bIns="4604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CH" dirty="0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40" y="1"/>
            <a:ext cx="3037840" cy="46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5" tIns="46048" rIns="92095" bIns="4604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CH" dirty="0"/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29967"/>
            <a:ext cx="3037840" cy="46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5" tIns="46048" rIns="92095" bIns="4604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CH" dirty="0"/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40" y="8829967"/>
            <a:ext cx="3037840" cy="46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5" tIns="46048" rIns="92095" bIns="4604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1ABDA29-B1DF-4991-9E03-21DD18B5652A}" type="slidenum">
              <a:rPr lang="fr-CH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494892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37840" cy="46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5" tIns="46048" rIns="92095" bIns="4604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CH" dirty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40" y="1"/>
            <a:ext cx="3037840" cy="46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5" tIns="46048" rIns="92095" bIns="4604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CH" dirty="0"/>
          </a:p>
        </p:txBody>
      </p:sp>
      <p:sp>
        <p:nvSpPr>
          <p:cNvPr id="155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978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5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1" y="4415790"/>
            <a:ext cx="5608320" cy="418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5" tIns="46048" rIns="92095" bIns="460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</a:p>
        </p:txBody>
      </p:sp>
      <p:sp>
        <p:nvSpPr>
          <p:cNvPr id="155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29967"/>
            <a:ext cx="3037840" cy="46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5" tIns="46048" rIns="92095" bIns="4604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CH" dirty="0"/>
          </a:p>
        </p:txBody>
      </p:sp>
      <p:sp>
        <p:nvSpPr>
          <p:cNvPr id="155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40" y="8829967"/>
            <a:ext cx="3037840" cy="46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5" tIns="46048" rIns="92095" bIns="4604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C6E2F4-1B22-4FFE-96F6-185B465C12E4}" type="slidenum">
              <a:rPr lang="fr-CH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6543107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2.unhcr.org/en/situations/syria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en.wikipedia.org/wiki/Refugees_of_the_Syrian_Civil_War#cite_note-2" TargetMode="External"/><Relationship Id="rId4" Type="http://schemas.openxmlformats.org/officeDocument/2006/relationships/hyperlink" Target="https://en.wikipedia.org/wiki/Refugees_of_the_Syrian_Civil_War#cite_note-:18-1" TargetMode="Externa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jellyjules.com/?p=2656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hpmd.com/hpmd/personal/LTYMstories.nsf/links/480" TargetMode="External"/><Relationship Id="rId4" Type="http://schemas.openxmlformats.org/officeDocument/2006/relationships/hyperlink" Target="http://en.wikipedia.org/wiki/1989_Loma_Prieta_earthquake" TargetMode="Externa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worldbank.org/opendata/introducing-online-guide-world-development-indicators-new-way-discover-data-development" TargetMode="External"/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gain-new.crc.nd.edu/ranking/vulnerability" TargetMode="Externa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gain-new.crc.nd.edu/ranking/vulnerability" TargetMode="External"/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hbr.org/2002/12/crisis-communication-lessons-from-911" TargetMode="External"/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pmd.com/hpmd/personal/LTYMstories.nsf/links/028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inspirecitizens.org/construct-a-root-cause-tree-or-fishbone-diagram-for-analyzing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1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2735504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7262" y="4158641"/>
            <a:ext cx="5658090" cy="3938899"/>
          </a:xfrm>
          <a:noFill/>
          <a:ln/>
        </p:spPr>
        <p:txBody>
          <a:bodyPr/>
          <a:lstStyle/>
          <a:p>
            <a:r>
              <a:rPr lang="en-US" dirty="0"/>
              <a:t>Photo by Rui Lopes, Save the Children,</a:t>
            </a:r>
            <a:r>
              <a:rPr lang="en-US" baseline="0" dirty="0"/>
              <a:t> 2004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9200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6503">
              <a:defRPr/>
            </a:pPr>
            <a:r>
              <a:rPr lang="en-US" dirty="0"/>
              <a:t>https://en.wikipedia.org/wiki/List_of_21st-century_earthquakes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13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366932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credit: https://www.britannica.com/event/2010-Haiti-earthquake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14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9023039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https://en.wikipedia.org/wiki/Typhoons_in_the_Philippines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15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6890037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http://www.washingtonpost.com/blogs/worldviews/wp/2013/11/15/8-maps-that-explain-why-typhoon-haiyan-hit-the-philippines-so-hard/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16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3981807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http://www.washingtonpost.com/blogs/worldviews/wp/2013/11/15/8-maps-that-explain-why-typhoon-haiyan-hit-the-philippines-so-hard/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17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8391489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IFRC: Philippines </a:t>
            </a:r>
            <a:r>
              <a:rPr lang="en-US" b="1" dirty="0"/>
              <a:t>Typhoon </a:t>
            </a:r>
            <a:r>
              <a:rPr lang="en-US" b="1" dirty="0" err="1"/>
              <a:t>Haiyan</a:t>
            </a:r>
            <a:r>
              <a:rPr lang="en-US" b="1" dirty="0"/>
              <a:t>, </a:t>
            </a:r>
            <a:r>
              <a:rPr lang="en-US" i="1" dirty="0"/>
              <a:t>FACT </a:t>
            </a:r>
            <a:r>
              <a:rPr lang="en-US" i="1" dirty="0" err="1"/>
              <a:t>SitRep</a:t>
            </a:r>
            <a:r>
              <a:rPr lang="en-US" i="1" dirty="0"/>
              <a:t> 20, 29 January 2014, pg.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18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9045943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https://en.wikipedia.org/wiki/List_of_earthquakes_in_Japan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20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3800422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https://en.wikipedia.org/wiki/Casualties_of_the_Syrian_Civil_War</a:t>
            </a:r>
          </a:p>
          <a:p>
            <a:r>
              <a:rPr lang="en-US" dirty="0"/>
              <a:t>https://en.wikipedia.org/wiki/Refugees_of_the_Syrian_Civil_War</a:t>
            </a:r>
          </a:p>
          <a:p>
            <a:r>
              <a:rPr lang="en-US" dirty="0">
                <a:hlinkClick r:id="rId3"/>
              </a:rPr>
              <a:t>https://data2.unhcr.org/en/situations/syria</a:t>
            </a:r>
            <a:endParaRPr lang="en-US" dirty="0"/>
          </a:p>
          <a:p>
            <a:pPr defTabSz="916503">
              <a:defRPr/>
            </a:pPr>
            <a:r>
              <a:rPr lang="en-US" dirty="0"/>
              <a:t>Refugees of the Syrian Civil War - Total population:</a:t>
            </a:r>
            <a:r>
              <a:rPr lang="en-US" b="1" dirty="0">
                <a:effectLst/>
              </a:rPr>
              <a:t>5,440,749 refugees</a:t>
            </a:r>
            <a:r>
              <a:rPr lang="en-US" dirty="0">
                <a:effectLst/>
              </a:rPr>
              <a:t> (registered, December 2017)</a:t>
            </a:r>
            <a:r>
              <a:rPr lang="en-US" baseline="30000" dirty="0">
                <a:hlinkClick r:id="rId4"/>
              </a:rPr>
              <a:t>[1]</a:t>
            </a:r>
            <a:br>
              <a:rPr lang="en-US" dirty="0">
                <a:effectLst/>
              </a:rPr>
            </a:br>
            <a:r>
              <a:rPr lang="en-US" b="1" dirty="0">
                <a:effectLst/>
              </a:rPr>
              <a:t>6,130,000–6,320,000 refugees</a:t>
            </a:r>
            <a:r>
              <a:rPr lang="en-US" dirty="0">
                <a:effectLst/>
              </a:rPr>
              <a:t> (based on UN estimate, March 2016)</a:t>
            </a:r>
            <a:r>
              <a:rPr lang="en-US" baseline="30000" dirty="0">
                <a:hlinkClick r:id="rId5"/>
              </a:rPr>
              <a:t>[2]</a:t>
            </a:r>
            <a:endParaRPr lang="en-US" dirty="0">
              <a:effectLst/>
            </a:endParaRPr>
          </a:p>
          <a:p>
            <a:r>
              <a:rPr lang="en-US" dirty="0"/>
              <a:t>“U.N.: Nearly half of Syria’s population uprooted by civil war,” Aug. 29, 2014</a:t>
            </a:r>
          </a:p>
          <a:p>
            <a:r>
              <a:rPr lang="en-US" dirty="0"/>
              <a:t>https://www.washingtonpost.com/news/morning-mix/wp/2014/08/29/</a:t>
            </a:r>
          </a:p>
          <a:p>
            <a:r>
              <a:rPr lang="en-US" dirty="0"/>
              <a:t>http://www.unhcr.org/53ff76c99.htmlu-n-nearly-half-of-syrias-population-uprooted-by-civil-war/?utm_term=.f52e19664feb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23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5923280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http://www.cbc.ca/news/world/for-syrian-refugees-smartphones-are-a-lifeline-not-a-toy-1.3221349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24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401404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SI-537, F2020, Lecture 3, 4, 12 (part 2); and ILO presentation of March 19, 2020.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/>
              <a:t>From SI-537 Crisis Informatics - Lecture 3 FINALc.pptx, F2020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/>
              <a:t>From SI-537 Crisis Informatics - Lecture 4 FINALb.pptx, F2020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/>
              <a:t>From SI-537 Crisis informatics - Lecture 12 FINAL.pptx, part b, F2020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/>
              <a:t>From my ILO presentation of March 19, 2020, “COVID, Crisis Informatics and IT FINALd.pptx”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2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5760505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https://www.researchgate.net/publication/315307842_A_Social_Informatics_Analysis_of_Refugee_Mobile_Phone_Use_A_Case_Study_of_Zaaatari_Syrian_Refugee_Camp</a:t>
            </a:r>
          </a:p>
          <a:p>
            <a:r>
              <a:rPr lang="en-US" dirty="0"/>
              <a:t>“a total of 151 out the 207 reporting at least one model, or 73% of reported phone are smartphones. “, p. 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25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6158170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http://www.huffingtonpost.com/tyler-jump/common-questions-refugees-ask-when-arrive-europe_b_8400118.html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26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8354687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“Arthur Koestler, in an oft-quoted comment of 1944,</a:t>
            </a:r>
            <a:r>
              <a:rPr lang="en-US" baseline="0" dirty="0"/>
              <a:t> said that ‘a dog run over by a car upsets our emotional balance and digestion; 3,000,000 Jews killed in Poland cause but a moderate uneasiness. </a:t>
            </a:r>
            <a:r>
              <a:rPr lang="en-US" baseline="0" dirty="0" err="1"/>
              <a:t>Statistcs</a:t>
            </a:r>
            <a:r>
              <a:rPr lang="en-US" baseline="0" dirty="0"/>
              <a:t> don’t bleed; it is the detail which counts. We are unable to embrace the total process with our awareness, we can only focus on little lumps of reality.’”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27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413713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6503">
              <a:defRPr/>
            </a:pPr>
            <a:r>
              <a:rPr lang="en-US" dirty="0"/>
              <a:t>See </a:t>
            </a:r>
            <a:r>
              <a:rPr lang="en-US" b="0" dirty="0"/>
              <a:t>http://en.wikipedia.org/wiki/Disaster </a:t>
            </a:r>
            <a:endParaRPr lang="en-US" dirty="0"/>
          </a:p>
          <a:p>
            <a:r>
              <a:rPr lang="en-US" dirty="0"/>
              <a:t>Also see http://www.worldbank.org/en/topic/disasterriskmanagement/overview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28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3261858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Excel pivot table in: “Vulnerability versus Disaster Risk v3.xlsx” ; from the data in the previous slide 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29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2411725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“Disaster Response - ICT Factors v18.xlsx”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30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7562060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SI-537 Crisis Informatics - Lecture 4 FINALb.pptx, F2020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32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8010250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Photos: </a:t>
            </a:r>
            <a:r>
              <a:rPr lang="en-US" dirty="0">
                <a:hlinkClick r:id="rId3"/>
              </a:rPr>
              <a:t>http://jellyjules.com/?p=2656</a:t>
            </a:r>
            <a:endParaRPr lang="en-US" dirty="0"/>
          </a:p>
          <a:p>
            <a:r>
              <a:rPr lang="en-US" dirty="0">
                <a:hlinkClick r:id="rId4"/>
              </a:rPr>
              <a:t>http://en.wikipedia.org/wiki/1989_Loma_Prieta_earthquake</a:t>
            </a:r>
            <a:endParaRPr lang="en-US" dirty="0"/>
          </a:p>
          <a:p>
            <a:r>
              <a:rPr lang="en-US" dirty="0"/>
              <a:t>LTYM #480, “Loma </a:t>
            </a:r>
            <a:r>
              <a:rPr lang="en-US" dirty="0" err="1"/>
              <a:t>Prieta</a:t>
            </a:r>
            <a:r>
              <a:rPr lang="en-US" dirty="0"/>
              <a:t>” </a:t>
            </a:r>
            <a:r>
              <a:rPr lang="en-US" dirty="0">
                <a:hlinkClick r:id="rId5"/>
              </a:rPr>
              <a:t>http://www.hpmd.com/hpmd/personal/LTYMstories.nsf/links/480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34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8109126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IASC = INTER-AGENCY STANDING COMMITTEE </a:t>
            </a:r>
          </a:p>
          <a:p>
            <a:r>
              <a:rPr lang="en-US" dirty="0"/>
              <a:t>Report is here: https://reliefweb.int/sites/reliefweb.int/files/resources/IASC%20System-Wide%20Activation.pdf  p.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36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2197962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/>
              <a:t>WFP Emergency Response Classifications, p.1</a:t>
            </a:r>
            <a:endParaRPr lang="en-US" i="0" dirty="0"/>
          </a:p>
          <a:p>
            <a:r>
              <a:rPr lang="en-US" dirty="0"/>
              <a:t>http://documents.wfp.org/stellent/groups/public/documents/resources/wfp264770.pdf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37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298920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I was 38, I read a comment by Handy saying we could expect to have 5 careers;</a:t>
            </a:r>
            <a:r>
              <a:rPr lang="en-US" baseline="0" dirty="0"/>
              <a:t> </a:t>
            </a:r>
          </a:p>
          <a:p>
            <a:r>
              <a:rPr lang="en-US" baseline="0" dirty="0"/>
              <a:t>For the millennials, US Dept. of Labor estimates you can expect to have 14 jobs…by the time they are 38! (see https://www.youtube.com/watch?v=XrJjfDUzD7M at 02:15)</a:t>
            </a:r>
            <a:endParaRPr lang="en-US" dirty="0"/>
          </a:p>
          <a:p>
            <a:r>
              <a:rPr lang="en-US" dirty="0"/>
              <a:t>http://www.amazon.com/The-Age-Unreason-Charles-Handy/dp/0875843018</a:t>
            </a:r>
          </a:p>
          <a:p>
            <a:r>
              <a:rPr lang="en-US" dirty="0"/>
              <a:t>Charles Handy,</a:t>
            </a:r>
            <a:r>
              <a:rPr lang="en-US" baseline="0" dirty="0"/>
              <a:t> </a:t>
            </a:r>
            <a:r>
              <a:rPr lang="en-US" dirty="0"/>
              <a:t>http://www.texasventures.us/india/images/leader2_1.jpg  …five</a:t>
            </a:r>
            <a:r>
              <a:rPr lang="en-US" baseline="0" dirty="0"/>
              <a:t> careers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3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2243982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https://www.unocha.org/where-we-work/current-emergencies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38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4553610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http://unohrlls.org/about-ldcs/criteria-for-ldcs/</a:t>
            </a:r>
          </a:p>
          <a:p>
            <a:r>
              <a:rPr lang="en-US" dirty="0"/>
              <a:t>https://en.wikipedia.org/wiki/Least_Developed_Countries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40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7983174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http://blogs.worldbank.org/opendata/2016-edition-world-development-indicators-out-three-features-you-won-t-want-miss</a:t>
            </a:r>
          </a:p>
          <a:p>
            <a:r>
              <a:rPr lang="en-US" dirty="0">
                <a:hlinkClick r:id="rId3"/>
              </a:rPr>
              <a:t>http://blogs.worldbank.org/opendata/introducing-online-guide-world-development-indicators-new-way-discover-data-development</a:t>
            </a:r>
            <a:endParaRPr lang="en-US" dirty="0"/>
          </a:p>
          <a:p>
            <a:r>
              <a:rPr lang="en-US" dirty="0">
                <a:hlinkClick r:id="rId4"/>
              </a:rPr>
              <a:t>https://gain-new.crc.nd.edu/ranking/vulnerability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41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2271377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http://unctad.org/en/Docs/ux_tdl365.en.pdf, p.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42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6487255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https://gain-new.crc.nd.edu/ranking/vulnerability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43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9423535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the Haiti relief critique by Justin Elliott, ProPublica, and Laura Sullivan, NPR, “How the Red Cross Raised Half a Billion Dollars for Haiti ­and Built Six Homes,” June 3, 2015, https://www.propublica.org/article/how-the-red-cross-raised-half-a-billion-dollars-for-haiti-and-built-6-homes </a:t>
            </a:r>
          </a:p>
          <a:p>
            <a:r>
              <a:rPr lang="en-US" dirty="0"/>
              <a:t>Paul A. </a:t>
            </a:r>
            <a:r>
              <a:rPr lang="en-US" dirty="0" err="1"/>
              <a:t>Argenti</a:t>
            </a:r>
            <a:r>
              <a:rPr lang="en-US" dirty="0"/>
              <a:t>, [Tuck/Dartmouth] “Crisis Communication: Lessons from 9/11,” </a:t>
            </a:r>
            <a:r>
              <a:rPr lang="en-US" i="1" dirty="0"/>
              <a:t>HBR,</a:t>
            </a:r>
            <a:r>
              <a:rPr lang="en-US" dirty="0"/>
              <a:t> Dec. 2002 issue, </a:t>
            </a:r>
            <a:r>
              <a:rPr lang="en-US" u="sng" dirty="0">
                <a:hlinkClick r:id="rId3"/>
              </a:rPr>
              <a:t>https://hbr.org/2002/12/crisis-communication-lessons-from-911</a:t>
            </a:r>
            <a:r>
              <a:rPr lang="en-US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47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269083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LTYM #028 - </a:t>
            </a:r>
            <a:r>
              <a:rPr lang="en-US" dirty="0">
                <a:hlinkClick r:id="rId3"/>
              </a:rPr>
              <a:t>http://www.hpmd.com/hpmd/personal/LTYMstories.nsf/links/028</a:t>
            </a:r>
            <a:endParaRPr lang="en-US" dirty="0"/>
          </a:p>
          <a:p>
            <a:r>
              <a:rPr lang="en-US" dirty="0"/>
              <a:t>Image credit: </a:t>
            </a:r>
            <a:r>
              <a:rPr lang="en-US" dirty="0">
                <a:hlinkClick r:id="rId4"/>
              </a:rPr>
              <a:t>https://inspirecitizens.org/construct-a-root-cause-tree-or-fishbone-diagram-for-analyzing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4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907807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SI-537 Crisis Informatics - Lecture 3 FINALc.pptx, F2020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5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851716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Swiss Re, “Sigma” report, No. 1, Mar. 30, 2021, p. 23, https://www.swissre.com/institute/research/sigma-research/sigma-2021-01.html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6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801210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6503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Swiss Re, “Sigma” report, No. 1, Mar. 30, 2021, p. 24, https://www.swissre.com/institute/research/sigma-research/sigma-2021-01.html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7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17166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6503">
              <a:defRPr/>
            </a:pPr>
            <a:r>
              <a:rPr lang="en-US" dirty="0"/>
              <a:t>Swiss Re, “Sigma” report, No. 1, Mar. 30, 2021, p. 8, https://www.swissre.com/institute/research/sigma-research/sigma-2021-01.html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8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271272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https://en.wikipedia.org/wiki/List_of_21st-century_earthquakes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11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650940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without photo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52400" y="152400"/>
            <a:ext cx="8839200" cy="6705600"/>
          </a:xfrm>
          <a:prstGeom prst="rect">
            <a:avLst/>
          </a:prstGeom>
          <a:solidFill>
            <a:schemeClr val="tx2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819400"/>
            <a:ext cx="7239000" cy="647591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239000" cy="1752600"/>
          </a:xfrm>
        </p:spPr>
        <p:txBody>
          <a:bodyPr>
            <a:normAutofit/>
          </a:bodyPr>
          <a:lstStyle>
            <a:lvl1pPr marL="0" indent="0" algn="r">
              <a:buNone/>
              <a:defRPr sz="2400" b="1">
                <a:solidFill>
                  <a:srgbClr val="54181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8" name="Picture 2" descr="UMSI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465" y="650583"/>
            <a:ext cx="5841270" cy="53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rgbClr val="5EB1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39652" y="2518172"/>
            <a:ext cx="6647036" cy="1361777"/>
          </a:xfrm>
          <a:prstGeom prst="rect">
            <a:avLst/>
          </a:prstGeom>
        </p:spPr>
        <p:txBody>
          <a:bodyPr vert="horz" anchor="t"/>
          <a:lstStyle>
            <a:lvl1pPr algn="l">
              <a:defRPr sz="2800" b="1" cap="none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299371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39652" y="2518172"/>
            <a:ext cx="6647036" cy="1361777"/>
          </a:xfrm>
          <a:prstGeom prst="rect">
            <a:avLst/>
          </a:prstGeom>
        </p:spPr>
        <p:txBody>
          <a:bodyPr vert="horz" anchor="t"/>
          <a:lstStyle>
            <a:lvl1pPr algn="l">
              <a:defRPr sz="2800" b="1" cap="none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4771887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39652" y="2518172"/>
            <a:ext cx="6647036" cy="1361777"/>
          </a:xfrm>
          <a:prstGeom prst="rect">
            <a:avLst/>
          </a:prstGeom>
        </p:spPr>
        <p:txBody>
          <a:bodyPr vert="horz" anchor="t"/>
          <a:lstStyle>
            <a:lvl1pPr algn="l">
              <a:defRPr sz="2800" b="1" cap="none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053542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39652" y="2518172"/>
            <a:ext cx="6647036" cy="1361777"/>
          </a:xfrm>
          <a:prstGeom prst="rect">
            <a:avLst/>
          </a:prstGeom>
        </p:spPr>
        <p:txBody>
          <a:bodyPr vert="horz" anchor="t"/>
          <a:lstStyle>
            <a:lvl1pPr algn="l">
              <a:defRPr sz="2800" b="1" cap="none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19630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 sz="2000"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457200" y="1676400"/>
            <a:ext cx="3352800" cy="4191000"/>
          </a:xfr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959770" y="1676400"/>
            <a:ext cx="4724400" cy="4191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28800" y="2895600"/>
            <a:ext cx="6858000" cy="2971800"/>
          </a:xfr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8800" y="1631732"/>
            <a:ext cx="6858000" cy="1143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191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191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399"/>
            <a:ext cx="4040188" cy="574675"/>
          </a:xfrm>
        </p:spPr>
        <p:txBody>
          <a:bodyPr anchor="ctr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51075"/>
            <a:ext cx="4040188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76399"/>
            <a:ext cx="4041775" cy="574675"/>
          </a:xfrm>
        </p:spPr>
        <p:txBody>
          <a:bodyPr anchor="ctr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51075"/>
            <a:ext cx="4041775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d conta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>
            <a:grpSpLocks/>
          </p:cNvGrpSpPr>
          <p:nvPr userDrawn="1"/>
        </p:nvGrpSpPr>
        <p:grpSpPr bwMode="auto">
          <a:xfrm>
            <a:off x="152400" y="0"/>
            <a:ext cx="8991600" cy="6669360"/>
            <a:chOff x="152400" y="-76200"/>
            <a:chExt cx="8991600" cy="6669360"/>
          </a:xfrm>
        </p:grpSpPr>
        <p:sp>
          <p:nvSpPr>
            <p:cNvPr id="9" name="Rectangle 11"/>
            <p:cNvSpPr/>
            <p:nvPr userDrawn="1"/>
          </p:nvSpPr>
          <p:spPr>
            <a:xfrm>
              <a:off x="304800" y="-76200"/>
              <a:ext cx="8839200" cy="655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Rectangle 12"/>
            <p:cNvSpPr/>
            <p:nvPr userDrawn="1"/>
          </p:nvSpPr>
          <p:spPr>
            <a:xfrm>
              <a:off x="152400" y="76200"/>
              <a:ext cx="8839200" cy="651696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11" name="TextBox 13"/>
          <p:cNvSpPr txBox="1"/>
          <p:nvPr userDrawn="1"/>
        </p:nvSpPr>
        <p:spPr bwMode="auto">
          <a:xfrm>
            <a:off x="971600" y="985366"/>
            <a:ext cx="7272808" cy="55194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b="1" baseline="30000" dirty="0">
              <a:solidFill>
                <a:schemeClr val="bg1"/>
              </a:solidFill>
              <a:latin typeface="Calibri (Body)"/>
              <a:cs typeface="Calibri (Body)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b="1" baseline="30000" dirty="0">
              <a:solidFill>
                <a:schemeClr val="bg1"/>
              </a:solidFill>
              <a:latin typeface="Calibri (Body)"/>
              <a:cs typeface="Calibri (Body)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rgbClr val="FFFF00"/>
                </a:solidFill>
                <a:latin typeface="Calibri (Body)"/>
                <a:cs typeface="Calibri (Body)"/>
              </a:rPr>
              <a:t>FOR FURTHER INFORMATION, PLEASE CONTACT: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b="1" baseline="30000" dirty="0">
              <a:solidFill>
                <a:schemeClr val="bg1"/>
              </a:solidFill>
              <a:latin typeface="Calibri (Body)"/>
              <a:cs typeface="Calibri (Body)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Edward G. Happ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Executive Fellow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University of Michigan, School of Information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Mobile: +1 203-979-5364 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Email: ehapp@umich.edu 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Website: www.eghapp.com 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Blog: http://eghapp.blogspot.com/  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Twitter: @ehapp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SKYPE: eghapp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b="1" baseline="30000" dirty="0">
              <a:solidFill>
                <a:srgbClr val="FF0000"/>
              </a:solidFill>
              <a:latin typeface="Calibri (Body)"/>
              <a:cs typeface="Calibri (Body)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Helping to Make Connections For Good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Join my network on LinkedIn at https://www.linkedin.com/in/edward-g-happ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b="1" baseline="30000" dirty="0">
              <a:solidFill>
                <a:schemeClr val="bg1"/>
              </a:solidFill>
              <a:latin typeface="Calibri (Body)"/>
              <a:cs typeface="Calibri (Body)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rgbClr val="FFFF00"/>
                </a:solidFill>
                <a:latin typeface="Calibri (Body)"/>
                <a:cs typeface="Calibri (Body)"/>
              </a:rPr>
              <a:t>THIS PRESENTATION IS PUBLISHED BY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b="1" baseline="30000" dirty="0">
              <a:solidFill>
                <a:schemeClr val="bg1"/>
              </a:solidFill>
              <a:latin typeface="Calibri (Body)"/>
              <a:cs typeface="Calibri (Body)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School of Information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University of Michigan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4322 North Quad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105 S. State St.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Ann Arbor, MI 48109-1285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Phone: +1 (734) 763-2285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b="1" baseline="30000" dirty="0">
              <a:solidFill>
                <a:schemeClr val="bg1"/>
              </a:solidFill>
              <a:latin typeface="Calibri (Body)"/>
              <a:cs typeface="Calibri (Body)"/>
            </a:endParaRPr>
          </a:p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© Copyright 2021, E. G. Happ, All Rights Reserved</a:t>
            </a:r>
            <a:endParaRPr lang="en-US" sz="1400" b="1" baseline="30000" dirty="0">
              <a:solidFill>
                <a:schemeClr val="bg1"/>
              </a:solidFill>
              <a:latin typeface="+mn-lt"/>
              <a:cs typeface="Calibri (Body)"/>
            </a:endParaRPr>
          </a:p>
        </p:txBody>
      </p:sp>
      <p:pic>
        <p:nvPicPr>
          <p:cNvPr id="12" name="Picture 2" descr="UMSI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5386"/>
            <a:ext cx="5841270" cy="53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076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 sz="2000"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762" y="1403368"/>
            <a:ext cx="8555038" cy="4525963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buSzPct val="100000"/>
              <a:buFont typeface="Lucida Grande"/>
              <a:buChar char="−"/>
              <a:defRPr>
                <a:solidFill>
                  <a:schemeClr val="tx1"/>
                </a:solidFill>
              </a:defRPr>
            </a:lvl3pPr>
            <a:lvl4pPr>
              <a:buClrTx/>
              <a:defRPr baseline="0">
                <a:solidFill>
                  <a:schemeClr val="tx1"/>
                </a:solidFill>
              </a:defRPr>
            </a:lvl4pPr>
            <a:lvl5pPr>
              <a:buClrTx/>
              <a:buFont typeface="Lucida Grande"/>
              <a:buChar char="−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86056" y="285306"/>
            <a:ext cx="5472070" cy="843390"/>
          </a:xfrm>
        </p:spPr>
        <p:txBody>
          <a:bodyPr>
            <a:no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783357"/>
            <a:ext cx="7914208" cy="4525963"/>
          </a:xfrm>
        </p:spPr>
        <p:txBody>
          <a:bodyPr/>
          <a:lstStyle>
            <a:lvl1pPr>
              <a:buClrTx/>
              <a:defRPr sz="2200">
                <a:solidFill>
                  <a:schemeClr val="bg1"/>
                </a:solidFill>
              </a:defRPr>
            </a:lvl1pPr>
            <a:lvl2pPr>
              <a:buClrTx/>
              <a:defRPr sz="2000">
                <a:solidFill>
                  <a:schemeClr val="bg1"/>
                </a:solidFill>
              </a:defRPr>
            </a:lvl2pPr>
            <a:lvl3pPr>
              <a:buClrTx/>
              <a:buSzPct val="100000"/>
              <a:buFont typeface="Lucida Grande"/>
              <a:buChar char="−"/>
              <a:defRPr sz="2000">
                <a:solidFill>
                  <a:schemeClr val="bg1"/>
                </a:solidFill>
              </a:defRPr>
            </a:lvl3pPr>
            <a:lvl4pPr>
              <a:buClrTx/>
              <a:defRPr sz="2000" baseline="0">
                <a:solidFill>
                  <a:schemeClr val="bg1"/>
                </a:solidFill>
              </a:defRPr>
            </a:lvl4pPr>
            <a:lvl5pPr>
              <a:buClrTx/>
              <a:buFont typeface="Lucida Grande"/>
              <a:buChar char="−"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35696" y="569386"/>
            <a:ext cx="6022430" cy="843390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24860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bg>
      <p:bgPr>
        <a:solidFill>
          <a:srgbClr val="5EB1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39652" y="2518172"/>
            <a:ext cx="6647036" cy="1361777"/>
          </a:xfrm>
          <a:prstGeom prst="rect">
            <a:avLst/>
          </a:prstGeom>
        </p:spPr>
        <p:txBody>
          <a:bodyPr vert="horz" anchor="t"/>
          <a:lstStyle>
            <a:lvl1pPr algn="l">
              <a:defRPr sz="2800" b="1" cap="none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52128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39652" y="2518172"/>
            <a:ext cx="6647036" cy="1361777"/>
          </a:xfrm>
          <a:prstGeom prst="rect">
            <a:avLst/>
          </a:prstGeom>
        </p:spPr>
        <p:txBody>
          <a:bodyPr vert="horz" anchor="t"/>
          <a:lstStyle>
            <a:lvl1pPr algn="l">
              <a:defRPr sz="2800" b="1" cap="none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103215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39652" y="2518172"/>
            <a:ext cx="6647036" cy="1361777"/>
          </a:xfrm>
          <a:prstGeom prst="rect">
            <a:avLst/>
          </a:prstGeom>
        </p:spPr>
        <p:txBody>
          <a:bodyPr vert="horz" anchor="t"/>
          <a:lstStyle>
            <a:lvl1pPr algn="l">
              <a:defRPr sz="2800" b="1" cap="none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982774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39652" y="2518172"/>
            <a:ext cx="6647036" cy="1361777"/>
          </a:xfrm>
          <a:prstGeom prst="rect">
            <a:avLst/>
          </a:prstGeom>
        </p:spPr>
        <p:txBody>
          <a:bodyPr vert="horz" anchor="t"/>
          <a:lstStyle>
            <a:lvl1pPr algn="l">
              <a:defRPr sz="2800" b="1" cap="none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67781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95536" y="3212976"/>
            <a:ext cx="828092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395536" y="4365104"/>
            <a:ext cx="82809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"/>
          <p:cNvCxnSpPr/>
          <p:nvPr userDrawn="1"/>
        </p:nvCxnSpPr>
        <p:spPr>
          <a:xfrm>
            <a:off x="395536" y="3212976"/>
            <a:ext cx="82809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1524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Cover without photo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52400" y="152400"/>
            <a:ext cx="8839200" cy="6705600"/>
          </a:xfrm>
          <a:prstGeom prst="rect">
            <a:avLst/>
          </a:prstGeom>
          <a:solidFill>
            <a:schemeClr val="tx2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819400"/>
            <a:ext cx="7239000" cy="647591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239000" cy="1752600"/>
          </a:xfrm>
        </p:spPr>
        <p:txBody>
          <a:bodyPr>
            <a:normAutofit/>
          </a:bodyPr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8" name="Picture 2" descr="UMSI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465" y="650583"/>
            <a:ext cx="5841270" cy="53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385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457200" y="1676400"/>
            <a:ext cx="3352800" cy="4191000"/>
          </a:xfr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959770" y="1676400"/>
            <a:ext cx="4724400" cy="4191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28800" y="2895600"/>
            <a:ext cx="6858000" cy="2971800"/>
          </a:xfr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8800" y="1631732"/>
            <a:ext cx="6858000" cy="1143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191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191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399"/>
            <a:ext cx="4040188" cy="574675"/>
          </a:xfrm>
        </p:spPr>
        <p:txBody>
          <a:bodyPr anchor="ctr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51075"/>
            <a:ext cx="4040188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76399"/>
            <a:ext cx="4041775" cy="574675"/>
          </a:xfrm>
        </p:spPr>
        <p:txBody>
          <a:bodyPr anchor="ctr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51075"/>
            <a:ext cx="4041775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762" y="1711349"/>
            <a:ext cx="8555038" cy="4525963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buSzPct val="100000"/>
              <a:buFont typeface="Lucida Grande"/>
              <a:buChar char="−"/>
              <a:defRPr>
                <a:solidFill>
                  <a:schemeClr val="tx1"/>
                </a:solidFill>
              </a:defRPr>
            </a:lvl3pPr>
            <a:lvl4pPr>
              <a:buClrTx/>
              <a:defRPr baseline="0">
                <a:solidFill>
                  <a:schemeClr val="tx1"/>
                </a:solidFill>
              </a:defRPr>
            </a:lvl4pPr>
            <a:lvl5pPr>
              <a:buClrTx/>
              <a:buFont typeface="Lucida Grande"/>
              <a:buChar char="−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91680" y="285306"/>
            <a:ext cx="7056784" cy="1127470"/>
          </a:xfrm>
        </p:spPr>
        <p:txBody>
          <a:bodyPr>
            <a:no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828800" y="350838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(possible two lines)</a:t>
            </a:r>
            <a:endParaRPr lang="en-GB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8800" y="1676400"/>
            <a:ext cx="6858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Oval 17"/>
          <p:cNvSpPr/>
          <p:nvPr/>
        </p:nvSpPr>
        <p:spPr bwMode="auto">
          <a:xfrm>
            <a:off x="339725" y="339725"/>
            <a:ext cx="1260475" cy="1260475"/>
          </a:xfrm>
          <a:prstGeom prst="ellipse">
            <a:avLst/>
          </a:prstGeom>
          <a:solidFill>
            <a:schemeClr val="tx2">
              <a:lumMod val="75000"/>
            </a:schemeClr>
          </a:solidFill>
          <a:ln w="31750">
            <a:solidFill>
              <a:schemeClr val="bg1"/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395536" y="693857"/>
            <a:ext cx="1152128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  <a:cs typeface="Arial"/>
              </a:rPr>
              <a:t>UMSI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  <a:cs typeface="Arial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95" r:id="rId10"/>
    <p:sldLayoutId id="2147483698" r:id="rId11"/>
    <p:sldLayoutId id="2147483696" r:id="rId12"/>
    <p:sldLayoutId id="2147483697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None/>
        <a:defRPr sz="20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0850" indent="-177800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27063" indent="-176213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27063" indent="-176213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627063" indent="-176213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828800" y="350838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(possible two lines)</a:t>
            </a:r>
            <a:endParaRPr lang="en-GB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8800" y="1676400"/>
            <a:ext cx="6858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Oval 13"/>
          <p:cNvSpPr/>
          <p:nvPr userDrawn="1"/>
        </p:nvSpPr>
        <p:spPr bwMode="auto">
          <a:xfrm>
            <a:off x="339725" y="339725"/>
            <a:ext cx="1260475" cy="1260475"/>
          </a:xfrm>
          <a:prstGeom prst="ellipse">
            <a:avLst/>
          </a:prstGeom>
          <a:solidFill>
            <a:schemeClr val="tx2">
              <a:lumMod val="75000"/>
            </a:schemeClr>
          </a:solidFill>
          <a:ln w="31750">
            <a:solidFill>
              <a:schemeClr val="bg1"/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TextBox 14"/>
          <p:cNvSpPr txBox="1"/>
          <p:nvPr userDrawn="1"/>
        </p:nvSpPr>
        <p:spPr bwMode="auto">
          <a:xfrm>
            <a:off x="395536" y="693857"/>
            <a:ext cx="1152128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  <a:cs typeface="Arial"/>
              </a:rPr>
              <a:t>UMSI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  <a:cs typeface="Arial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700" r:id="rId6"/>
    <p:sldLayoutId id="2147483683" r:id="rId7"/>
    <p:sldLayoutId id="2147483684" r:id="rId8"/>
    <p:sldLayoutId id="2147483685" r:id="rId9"/>
    <p:sldLayoutId id="2147483701" r:id="rId10"/>
    <p:sldLayoutId id="2147483688" r:id="rId11"/>
    <p:sldLayoutId id="2147483699" r:id="rId12"/>
    <p:sldLayoutId id="2147483694" r:id="rId13"/>
    <p:sldLayoutId id="2147483691" r:id="rId14"/>
    <p:sldLayoutId id="2147483692" r:id="rId15"/>
    <p:sldLayoutId id="2147483693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None/>
        <a:defRPr sz="20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0850" indent="-177800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27063" indent="-176213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27063" indent="-176213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627063" indent="-176213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umatra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5" Type="http://schemas.openxmlformats.org/officeDocument/2006/relationships/hyperlink" Target="https://en.wikipedia.org/wiki/Banda_Aceh" TargetMode="External"/><Relationship Id="rId4" Type="http://schemas.openxmlformats.org/officeDocument/2006/relationships/hyperlink" Target="https://en.wikipedia.org/wiki/2004_Indian_Ocean_earthquake_and_tsunami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2010_Haiti_earthquak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en.wikipedia.org/wiki/Port-au-Princ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yphoons_in_the_Philippines#cite_note-15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en.wikipedia.org/wiki/Typhoons_in_the_Philippines#cite_note-16" TargetMode="External"/><Relationship Id="rId4" Type="http://schemas.openxmlformats.org/officeDocument/2006/relationships/hyperlink" Target="https://en.wikipedia.org/wiki/Typhoon_Haiyan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en.wikipedia.org/wiki/UTC" TargetMode="External"/><Relationship Id="rId7" Type="http://schemas.openxmlformats.org/officeDocument/2006/relationships/hyperlink" Target="https://en.wikipedia.org/wiki/List_of_earthquakes_in_Japan#cite_note-73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tools.wmflabs.org/geohack/geohack.php?pagename=List_of_earthquakes_in_Japan&amp;params=38.510_N_142.792_E_" TargetMode="External"/><Relationship Id="rId5" Type="http://schemas.openxmlformats.org/officeDocument/2006/relationships/hyperlink" Target="https://en.wikipedia.org/wiki/2011_T%C5%8Dhoku_earthquake_and_tsunami" TargetMode="External"/><Relationship Id="rId10" Type="http://schemas.openxmlformats.org/officeDocument/2006/relationships/hyperlink" Target="https://en.wikipedia.org/wiki/Epicenter" TargetMode="External"/><Relationship Id="rId4" Type="http://schemas.openxmlformats.org/officeDocument/2006/relationships/hyperlink" Target="https://en.wikipedia.org/wiki/Japan_Standard_Time" TargetMode="External"/><Relationship Id="rId9" Type="http://schemas.openxmlformats.org/officeDocument/2006/relationships/hyperlink" Target="https://en.wikipedia.org/wiki/Seismic_scale#Magnitude_scale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WzdgBNfhQU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sli.do/event/vtnle19n/live/polls" TargetMode="External"/><Relationship Id="rId2" Type="http://schemas.openxmlformats.org/officeDocument/2006/relationships/hyperlink" Target="https://si-537f2020.slack.com/archives/C018BCX3GLS" TargetMode="Externa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yrian_Observatory_for_Human_Rights" TargetMode="External"/><Relationship Id="rId7" Type="http://schemas.openxmlformats.org/officeDocument/2006/relationships/hyperlink" Target="https://en.wikipedia.org/wiki/Refugees_of_the_Syrian_Civil_War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en.wikipedia.org/wiki/UNHCR" TargetMode="External"/><Relationship Id="rId5" Type="http://schemas.openxmlformats.org/officeDocument/2006/relationships/hyperlink" Target="https://en.wikipedia.org/wiki/Displaced_person" TargetMode="External"/><Relationship Id="rId4" Type="http://schemas.openxmlformats.org/officeDocument/2006/relationships/hyperlink" Target="https://en.wikipedia.org/wiki/SCPR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happ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ocha.org/where-we-work/current-emergencies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gain-new.crc.nd.edu/ranking/vulnerability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gain.nd.edu/our-work/country-index/rankings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539552" y="2492896"/>
            <a:ext cx="7690048" cy="974204"/>
          </a:xfrm>
        </p:spPr>
        <p:txBody>
          <a:bodyPr/>
          <a:lstStyle/>
          <a:p>
            <a:pPr eaLnBrk="1" hangingPunct="1"/>
            <a:r>
              <a:rPr lang="en-US" sz="3200" dirty="0"/>
              <a:t>Crisis Informatics - an Excerpt</a:t>
            </a:r>
            <a:br>
              <a:rPr lang="en-US" sz="3200" dirty="0"/>
            </a:br>
            <a:r>
              <a:rPr lang="en-US" sz="3200" dirty="0"/>
              <a:t>Part 1</a:t>
            </a:r>
            <a:endParaRPr lang="en-GB" sz="3200" dirty="0"/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dirty="0">
                <a:solidFill>
                  <a:schemeClr val="bg1"/>
                </a:solidFill>
              </a:rPr>
              <a:t>Edward G. Happ</a:t>
            </a:r>
          </a:p>
          <a:p>
            <a:pPr eaLnBrk="1" hangingPunct="1"/>
            <a:r>
              <a:rPr lang="en-GB" dirty="0"/>
              <a:t>June 8</a:t>
            </a:r>
            <a:r>
              <a:rPr lang="en-GB" dirty="0">
                <a:solidFill>
                  <a:schemeClr val="bg1"/>
                </a:solidFill>
              </a:rPr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354407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of Crisis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179512" y="2996952"/>
          <a:ext cx="8856984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9552" y="3409836"/>
            <a:ext cx="2800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/>
              <a:t>Scope of Crisis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251520" y="1556792"/>
          <a:ext cx="8856984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9552" y="1753652"/>
            <a:ext cx="3121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Severity of Crisis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79512" y="4509120"/>
          <a:ext cx="8856984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9552" y="4922004"/>
            <a:ext cx="3062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Context of Crisis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443A233-9709-406A-921F-194398164409}"/>
              </a:ext>
            </a:extLst>
          </p:cNvPr>
          <p:cNvSpPr/>
          <p:nvPr/>
        </p:nvSpPr>
        <p:spPr>
          <a:xfrm>
            <a:off x="6444208" y="1753652"/>
            <a:ext cx="2664296" cy="33315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2037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350838"/>
            <a:ext cx="6858000" cy="1143000"/>
          </a:xfrm>
        </p:spPr>
        <p:txBody>
          <a:bodyPr/>
          <a:lstStyle/>
          <a:p>
            <a:r>
              <a:rPr lang="en-US" dirty="0"/>
              <a:t>Indonesia, Dec. 26, 2004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0" y="1676400"/>
            <a:ext cx="6858000" cy="4191000"/>
          </a:xfrm>
        </p:spPr>
        <p:txBody>
          <a:bodyPr/>
          <a:lstStyle/>
          <a:p>
            <a:r>
              <a:rPr lang="en-US" dirty="0"/>
              <a:t>Indian Ocean Earthquake and Tsunami</a:t>
            </a:r>
          </a:p>
          <a:p>
            <a:r>
              <a:rPr lang="en-US" dirty="0"/>
              <a:t>280,000 deaths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365931"/>
              </p:ext>
            </p:extLst>
          </p:nvPr>
        </p:nvGraphicFramePr>
        <p:xfrm>
          <a:off x="179512" y="2636912"/>
          <a:ext cx="8784976" cy="2799385"/>
        </p:xfrm>
        <a:graphic>
          <a:graphicData uri="http://schemas.openxmlformats.org/drawingml/2006/table">
            <a:tbl>
              <a:tblPr/>
              <a:tblGrid>
                <a:gridCol w="878500">
                  <a:extLst>
                    <a:ext uri="{9D8B030D-6E8A-4147-A177-3AD203B41FA5}">
                      <a16:colId xmlns:a16="http://schemas.microsoft.com/office/drawing/2014/main" val="1914168617"/>
                    </a:ext>
                  </a:extLst>
                </a:gridCol>
                <a:gridCol w="777684">
                  <a:extLst>
                    <a:ext uri="{9D8B030D-6E8A-4147-A177-3AD203B41FA5}">
                      <a16:colId xmlns:a16="http://schemas.microsoft.com/office/drawing/2014/main" val="429533143"/>
                    </a:ext>
                  </a:extLst>
                </a:gridCol>
                <a:gridCol w="1760197">
                  <a:extLst>
                    <a:ext uri="{9D8B030D-6E8A-4147-A177-3AD203B41FA5}">
                      <a16:colId xmlns:a16="http://schemas.microsoft.com/office/drawing/2014/main" val="760046898"/>
                    </a:ext>
                  </a:extLst>
                </a:gridCol>
                <a:gridCol w="780886">
                  <a:extLst>
                    <a:ext uri="{9D8B030D-6E8A-4147-A177-3AD203B41FA5}">
                      <a16:colId xmlns:a16="http://schemas.microsoft.com/office/drawing/2014/main" val="2270533755"/>
                    </a:ext>
                  </a:extLst>
                </a:gridCol>
                <a:gridCol w="780886">
                  <a:extLst>
                    <a:ext uri="{9D8B030D-6E8A-4147-A177-3AD203B41FA5}">
                      <a16:colId xmlns:a16="http://schemas.microsoft.com/office/drawing/2014/main" val="2647798715"/>
                    </a:ext>
                  </a:extLst>
                </a:gridCol>
                <a:gridCol w="998511">
                  <a:extLst>
                    <a:ext uri="{9D8B030D-6E8A-4147-A177-3AD203B41FA5}">
                      <a16:colId xmlns:a16="http://schemas.microsoft.com/office/drawing/2014/main" val="1816230385"/>
                    </a:ext>
                  </a:extLst>
                </a:gridCol>
                <a:gridCol w="856095">
                  <a:extLst>
                    <a:ext uri="{9D8B030D-6E8A-4147-A177-3AD203B41FA5}">
                      <a16:colId xmlns:a16="http://schemas.microsoft.com/office/drawing/2014/main" val="4181663881"/>
                    </a:ext>
                  </a:extLst>
                </a:gridCol>
                <a:gridCol w="1952217">
                  <a:extLst>
                    <a:ext uri="{9D8B030D-6E8A-4147-A177-3AD203B41FA5}">
                      <a16:colId xmlns:a16="http://schemas.microsoft.com/office/drawing/2014/main" val="1373362675"/>
                    </a:ext>
                  </a:extLst>
                </a:gridCol>
              </a:tblGrid>
              <a:tr h="28691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 marL="45065" marR="98579" marT="22532" marB="22532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(UTC)</a:t>
                      </a:r>
                    </a:p>
                  </a:txBody>
                  <a:tcPr marL="45065" marR="98579" marT="22532" marB="22532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</a:t>
                      </a:r>
                    </a:p>
                  </a:txBody>
                  <a:tcPr marL="45065" marR="98579" marT="22532" marB="22532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Lat.</a:t>
                      </a:r>
                    </a:p>
                  </a:txBody>
                  <a:tcPr marL="45065" marR="98579" marT="22532" marB="22532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Long.</a:t>
                      </a:r>
                    </a:p>
                  </a:txBody>
                  <a:tcPr marL="45065" marR="98579" marT="22532" marB="22532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Fatalities</a:t>
                      </a:r>
                    </a:p>
                  </a:txBody>
                  <a:tcPr marL="45065" marR="98579" marT="22532" marB="22532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Magni-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tude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65" marR="98579" marT="22532" marB="22532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Comments</a:t>
                      </a:r>
                    </a:p>
                  </a:txBody>
                  <a:tcPr marL="45065" marR="98579" marT="22532" marB="22532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755951"/>
                  </a:ext>
                </a:extLst>
              </a:tr>
              <a:tr h="2266641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Dec. 26, 2004</a:t>
                      </a:r>
                    </a:p>
                  </a:txBody>
                  <a:tcPr marL="45065" marR="45065" marT="22532" marB="22532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00:58</a:t>
                      </a:r>
                    </a:p>
                  </a:txBody>
                  <a:tcPr marL="45065" marR="45065" marT="22532" marB="22532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 the west coast of northern </a:t>
                      </a:r>
                      <a:r>
                        <a:rPr lang="en-US" sz="1600" u="none" strike="noStrike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 tooltip="Sumatra"/>
                        </a:rPr>
                        <a:t>Sumatra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Indonesia</a:t>
                      </a:r>
                      <a:b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see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600" u="none" strike="noStrike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 tooltip="2004 Indian Ocean earthquake and tsunami"/>
                        </a:rPr>
                        <a:t>2004 Indian Ocean earthquake and tsunami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65" marR="45065" marT="22532" marB="22532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3.316</a:t>
                      </a:r>
                    </a:p>
                  </a:txBody>
                  <a:tcPr marL="45065" marR="45065" marT="22532" marB="22532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95.854</a:t>
                      </a:r>
                    </a:p>
                  </a:txBody>
                  <a:tcPr marL="45065" marR="45065" marT="22532" marB="22532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230,000~</a:t>
                      </a:r>
                      <a:b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300,000</a:t>
                      </a:r>
                    </a:p>
                  </a:txBody>
                  <a:tcPr marL="45065" marR="45065" marT="22532" marB="22532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</a:t>
                      </a:r>
                    </a:p>
                  </a:txBody>
                  <a:tcPr marL="45065" marR="45065" marT="22532" marB="22532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16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(USGS) 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Centred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250 km SSE of </a:t>
                      </a:r>
                      <a:r>
                        <a:rPr lang="en-US" sz="1600" u="none" strike="noStrike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5" tooltip="Banda Aceh"/>
                        </a:rPr>
                        <a:t>Banda Aceh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 </a:t>
                      </a:r>
                      <a:r>
                        <a:rPr lang="en-US" sz="1600" u="none" strike="noStrike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 tooltip="Sumatra"/>
                        </a:rPr>
                        <a:t>Sumatra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Indonesia, at a depth of 30 km. Most damage took place in Indonesia.</a:t>
                      </a:r>
                    </a:p>
                  </a:txBody>
                  <a:tcPr marL="45065" marR="45065" marT="22532" marB="22532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629581"/>
                  </a:ext>
                </a:extLst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567113" y="1646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287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What is this large object?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878062" y="5975648"/>
            <a:ext cx="7654378" cy="750143"/>
          </a:xfrm>
        </p:spPr>
        <p:txBody>
          <a:bodyPr/>
          <a:lstStyle/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000" dirty="0"/>
              <a:t>a very large ship 5 miles inland in the middle of the road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dirty="0"/>
              <a:t>Banda Aceh, Indonesia 2004</a:t>
            </a:r>
            <a:endParaRPr lang="en-US" sz="2000" dirty="0"/>
          </a:p>
        </p:txBody>
      </p:sp>
      <p:pic>
        <p:nvPicPr>
          <p:cNvPr id="4198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3432" y="1196752"/>
            <a:ext cx="6243638" cy="468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272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Haiti, Jan. 12, 2010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Earthquake</a:t>
            </a:r>
          </a:p>
          <a:p>
            <a:r>
              <a:rPr lang="en-US" dirty="0"/>
              <a:t>160,000+ deaths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258095"/>
              </p:ext>
            </p:extLst>
          </p:nvPr>
        </p:nvGraphicFramePr>
        <p:xfrm>
          <a:off x="107504" y="2996952"/>
          <a:ext cx="8928992" cy="2251972"/>
        </p:xfrm>
        <a:graphic>
          <a:graphicData uri="http://schemas.openxmlformats.org/drawingml/2006/table">
            <a:tbl>
              <a:tblPr/>
              <a:tblGrid>
                <a:gridCol w="976108">
                  <a:extLst>
                    <a:ext uri="{9D8B030D-6E8A-4147-A177-3AD203B41FA5}">
                      <a16:colId xmlns:a16="http://schemas.microsoft.com/office/drawing/2014/main" val="3759675067"/>
                    </a:ext>
                  </a:extLst>
                </a:gridCol>
                <a:gridCol w="976108">
                  <a:extLst>
                    <a:ext uri="{9D8B030D-6E8A-4147-A177-3AD203B41FA5}">
                      <a16:colId xmlns:a16="http://schemas.microsoft.com/office/drawing/2014/main" val="203589352"/>
                    </a:ext>
                  </a:extLst>
                </a:gridCol>
                <a:gridCol w="976108">
                  <a:extLst>
                    <a:ext uri="{9D8B030D-6E8A-4147-A177-3AD203B41FA5}">
                      <a16:colId xmlns:a16="http://schemas.microsoft.com/office/drawing/2014/main" val="2812106412"/>
                    </a:ext>
                  </a:extLst>
                </a:gridCol>
                <a:gridCol w="976108">
                  <a:extLst>
                    <a:ext uri="{9D8B030D-6E8A-4147-A177-3AD203B41FA5}">
                      <a16:colId xmlns:a16="http://schemas.microsoft.com/office/drawing/2014/main" val="3960421986"/>
                    </a:ext>
                  </a:extLst>
                </a:gridCol>
                <a:gridCol w="976108">
                  <a:extLst>
                    <a:ext uri="{9D8B030D-6E8A-4147-A177-3AD203B41FA5}">
                      <a16:colId xmlns:a16="http://schemas.microsoft.com/office/drawing/2014/main" val="2778142706"/>
                    </a:ext>
                  </a:extLst>
                </a:gridCol>
                <a:gridCol w="976108">
                  <a:extLst>
                    <a:ext uri="{9D8B030D-6E8A-4147-A177-3AD203B41FA5}">
                      <a16:colId xmlns:a16="http://schemas.microsoft.com/office/drawing/2014/main" val="413345728"/>
                    </a:ext>
                  </a:extLst>
                </a:gridCol>
                <a:gridCol w="1128128">
                  <a:extLst>
                    <a:ext uri="{9D8B030D-6E8A-4147-A177-3AD203B41FA5}">
                      <a16:colId xmlns:a16="http://schemas.microsoft.com/office/drawing/2014/main" val="1893858989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500433422"/>
                    </a:ext>
                  </a:extLst>
                </a:gridCol>
              </a:tblGrid>
              <a:tr h="287055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Date</a:t>
                      </a:r>
                    </a:p>
                  </a:txBody>
                  <a:tcPr marL="28705" marR="62793" marT="14353" marB="1435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Time (UTC)</a:t>
                      </a:r>
                    </a:p>
                  </a:txBody>
                  <a:tcPr marL="28705" marR="62793" marT="14353" marB="1435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Place</a:t>
                      </a:r>
                    </a:p>
                  </a:txBody>
                  <a:tcPr marL="28705" marR="62793" marT="14353" marB="1435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Lat.</a:t>
                      </a:r>
                    </a:p>
                  </a:txBody>
                  <a:tcPr marL="28705" marR="62793" marT="14353" marB="1435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Long.</a:t>
                      </a:r>
                    </a:p>
                  </a:txBody>
                  <a:tcPr marL="28705" marR="62793" marT="14353" marB="1435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Fatalities</a:t>
                      </a:r>
                    </a:p>
                  </a:txBody>
                  <a:tcPr marL="28705" marR="62793" marT="14353" marB="1435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Magnitude</a:t>
                      </a:r>
                    </a:p>
                  </a:txBody>
                  <a:tcPr marL="28705" marR="62793" marT="14353" marB="1435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Comments</a:t>
                      </a:r>
                    </a:p>
                  </a:txBody>
                  <a:tcPr marL="28705" marR="62793" marT="14353" marB="1435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639143"/>
                  </a:ext>
                </a:extLst>
              </a:tr>
              <a:tr h="1492685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Jan. 12, 2010</a:t>
                      </a:r>
                    </a:p>
                  </a:txBody>
                  <a:tcPr marL="28705" marR="28705" marT="14353" marB="1435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21:53</a:t>
                      </a:r>
                    </a:p>
                  </a:txBody>
                  <a:tcPr marL="28705" marR="28705" marT="14353" marB="1435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Haiti region</a:t>
                      </a:r>
                      <a:br>
                        <a:rPr lang="en-US" sz="1800">
                          <a:effectLst/>
                        </a:rPr>
                      </a:br>
                      <a:r>
                        <a:rPr lang="en-US" sz="1800" i="1">
                          <a:effectLst/>
                        </a:rPr>
                        <a:t>see</a:t>
                      </a:r>
                      <a:r>
                        <a:rPr lang="en-US" sz="1800">
                          <a:effectLst/>
                        </a:rPr>
                        <a:t> </a:t>
                      </a:r>
                      <a:r>
                        <a:rPr lang="en-US" sz="1800" u="none" strike="noStrike">
                          <a:solidFill>
                            <a:srgbClr val="0B0080"/>
                          </a:solidFill>
                          <a:effectLst/>
                          <a:hlinkClick r:id="rId3" tooltip="2010 Haiti earthquake"/>
                        </a:rPr>
                        <a:t>2010 Haiti earthquake</a:t>
                      </a:r>
                      <a:endParaRPr lang="en-US" sz="1800">
                        <a:effectLst/>
                      </a:endParaRPr>
                    </a:p>
                  </a:txBody>
                  <a:tcPr marL="28705" marR="28705" marT="14353" marB="1435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18.443</a:t>
                      </a:r>
                    </a:p>
                  </a:txBody>
                  <a:tcPr marL="28705" marR="28705" marT="14353" marB="1435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-72.571</a:t>
                      </a:r>
                    </a:p>
                  </a:txBody>
                  <a:tcPr marL="28705" marR="28705" marT="14353" marB="1435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effectLst/>
                        </a:rPr>
                        <a:t>160,000~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316,000</a:t>
                      </a:r>
                    </a:p>
                  </a:txBody>
                  <a:tcPr marL="28705" marR="28705" marT="14353" marB="1435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7.0</a:t>
                      </a:r>
                    </a:p>
                  </a:txBody>
                  <a:tcPr marL="28705" marR="28705" marT="14353" marB="1435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M</a:t>
                      </a:r>
                      <a:r>
                        <a:rPr lang="en-US" sz="1800" baseline="-25000" dirty="0">
                          <a:effectLst/>
                        </a:rPr>
                        <a:t>w</a:t>
                      </a:r>
                      <a:r>
                        <a:rPr lang="en-US" sz="1800" dirty="0">
                          <a:effectLst/>
                        </a:rPr>
                        <a:t> (USGS) </a:t>
                      </a:r>
                      <a:r>
                        <a:rPr lang="en-US" sz="1800" dirty="0" err="1">
                          <a:effectLst/>
                        </a:rPr>
                        <a:t>Centred</a:t>
                      </a:r>
                      <a:r>
                        <a:rPr lang="en-US" sz="1800" dirty="0">
                          <a:effectLst/>
                        </a:rPr>
                        <a:t> 25 km WSW of </a:t>
                      </a:r>
                      <a:r>
                        <a:rPr lang="en-US" sz="1800" u="none" strike="noStrike" dirty="0">
                          <a:solidFill>
                            <a:srgbClr val="0B0080"/>
                          </a:solidFill>
                          <a:effectLst/>
                          <a:hlinkClick r:id="rId4" tooltip="Port-au-Prince"/>
                        </a:rPr>
                        <a:t>PORT–AU–PRINCE</a:t>
                      </a:r>
                      <a:r>
                        <a:rPr lang="en-US" sz="1800" dirty="0">
                          <a:effectLst/>
                        </a:rPr>
                        <a:t>, Haiti, at a depth of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13 km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</a:p>
                  </a:txBody>
                  <a:tcPr marL="28705" marR="28705" marT="14353" marB="1435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364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4353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D0FAF-2A74-44FD-9B7A-64D10C5EC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2010 Haiti Earthquake Damage</a:t>
            </a:r>
          </a:p>
        </p:txBody>
      </p:sp>
      <p:pic>
        <p:nvPicPr>
          <p:cNvPr id="2050" name="Picture 2" descr="2010 Haiti earthquake | Effects, Damage, Map, &amp; Facts | Britannica">
            <a:extLst>
              <a:ext uri="{FF2B5EF4-FFF2-40B4-BE49-F238E27FC236}">
                <a16:creationId xmlns:a16="http://schemas.microsoft.com/office/drawing/2014/main" id="{F5BD53C9-9AC5-4BB0-A7BF-6F1D3884B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8184"/>
            <a:ext cx="9144000" cy="553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761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50838"/>
            <a:ext cx="7135688" cy="1143000"/>
          </a:xfrm>
        </p:spPr>
        <p:txBody>
          <a:bodyPr/>
          <a:lstStyle/>
          <a:p>
            <a:r>
              <a:rPr lang="en-US" dirty="0"/>
              <a:t>Philippines – Haiyan Cyclone, Nov. 2013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19672" y="2924944"/>
          <a:ext cx="6858000" cy="1280160"/>
        </p:xfrm>
        <a:graphic>
          <a:graphicData uri="http://schemas.openxmlformats.org/drawingml/2006/table">
            <a:tbl>
              <a:tblPr/>
              <a:tblGrid>
                <a:gridCol w="1714500">
                  <a:extLst>
                    <a:ext uri="{9D8B030D-6E8A-4147-A177-3AD203B41FA5}">
                      <a16:colId xmlns:a16="http://schemas.microsoft.com/office/drawing/2014/main" val="3744599351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4272388267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28345497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39443671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Rank</a:t>
                      </a:r>
                      <a:r>
                        <a:rPr lang="en-US" b="0" i="0" u="none" strike="noStrike" baseline="30000">
                          <a:solidFill>
                            <a:srgbClr val="0B0080"/>
                          </a:solidFill>
                          <a:effectLst/>
                          <a:hlinkClick r:id="rId3"/>
                        </a:rPr>
                        <a:t>[15]</a:t>
                      </a:r>
                      <a:endParaRPr lang="en-US">
                        <a:effectLst/>
                      </a:endParaRPr>
                    </a:p>
                  </a:txBody>
                  <a:tcPr marR="2000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Storm</a:t>
                      </a:r>
                    </a:p>
                  </a:txBody>
                  <a:tcPr marR="2000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Dates of impact</a:t>
                      </a:r>
                    </a:p>
                  </a:txBody>
                  <a:tcPr marR="2000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Deaths</a:t>
                      </a:r>
                    </a:p>
                  </a:txBody>
                  <a:tcPr marR="2000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1385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2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u="none" strike="noStrike">
                          <a:solidFill>
                            <a:srgbClr val="0B0080"/>
                          </a:solidFill>
                          <a:effectLst/>
                          <a:hlinkClick r:id="rId4" tooltip="Typhoon Haiyan"/>
                        </a:rPr>
                        <a:t>Haiyan/Yolanda 2013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2013, November 7–8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6,300</a:t>
                      </a:r>
                      <a:r>
                        <a:rPr lang="en-US" b="0" i="0" u="none" strike="noStrike" baseline="30000" dirty="0">
                          <a:solidFill>
                            <a:srgbClr val="0B0080"/>
                          </a:solidFill>
                          <a:effectLst/>
                          <a:hlinkClick r:id="rId5"/>
                        </a:rPr>
                        <a:t>[16]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21998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619672" y="1676400"/>
            <a:ext cx="6858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None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085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706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2706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62706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Cyclone</a:t>
            </a:r>
          </a:p>
          <a:p>
            <a:r>
              <a:rPr lang="en-US" dirty="0"/>
              <a:t>6,300 deaths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04120" y="5115719"/>
            <a:ext cx="4689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*2</a:t>
            </a:r>
            <a:r>
              <a:rPr lang="en-US" i="1" baseline="30000" dirty="0"/>
              <a:t>nd</a:t>
            </a:r>
            <a:r>
              <a:rPr lang="en-US" i="1" dirty="0"/>
              <a:t> deadliest cyclone in Philippines history</a:t>
            </a:r>
          </a:p>
        </p:txBody>
      </p:sp>
    </p:spTree>
    <p:extLst>
      <p:ext uri="{BB962C8B-B14F-4D97-AF65-F5344CB8AC3E}">
        <p14:creationId xmlns:p14="http://schemas.microsoft.com/office/powerpoint/2010/main" val="3344172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820"/>
            <a:ext cx="8943975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7864" y="6372036"/>
            <a:ext cx="2809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Tacloban Airport Before</a:t>
            </a:r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6781800" y="6356350"/>
            <a:ext cx="2133600" cy="365125"/>
          </a:xfrm>
          <a:prstGeom prst="rect">
            <a:avLst/>
          </a:prstGeom>
          <a:noFill/>
        </p:spPr>
        <p:txBody>
          <a:bodyPr lIns="91435" tIns="45718" rIns="91435" bIns="45718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fld id="{76999270-999B-41EE-8096-361AA579F9C3}" type="slidenum">
              <a:rPr lang="en-US" smtClean="0"/>
              <a:pPr algn="r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21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-27384"/>
            <a:ext cx="8915400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47864" y="6372036"/>
            <a:ext cx="2608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Tacloban Airport After</a:t>
            </a:r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6781800" y="6356350"/>
            <a:ext cx="2133600" cy="365125"/>
          </a:xfrm>
          <a:prstGeom prst="rect">
            <a:avLst/>
          </a:prstGeom>
          <a:noFill/>
        </p:spPr>
        <p:txBody>
          <a:bodyPr lIns="91435" tIns="45718" rIns="91435" bIns="45718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fld id="{76999270-999B-41EE-8096-361AA579F9C3}" type="slidenum">
              <a:rPr lang="en-US" smtClean="0"/>
              <a:pPr algn="r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947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RC Philippines Response – </a:t>
            </a:r>
            <a:r>
              <a:rPr lang="en-US" sz="2000" dirty="0"/>
              <a:t>Jan. 2014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474840" cy="4191000"/>
          </a:xfrm>
        </p:spPr>
        <p:txBody>
          <a:bodyPr/>
          <a:lstStyle/>
          <a:p>
            <a:pPr marL="0" indent="0"/>
            <a:r>
              <a:rPr lang="en-US" sz="2800" dirty="0"/>
              <a:t>By the Numbers: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/>
              <a:t>16 million people affected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/>
              <a:t>6,201 deaths reported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/>
              <a:t>4 million people displaced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/>
              <a:t>1.14 million houses damaged</a:t>
            </a:r>
          </a:p>
          <a:p>
            <a:pPr marL="0" indent="0"/>
            <a:endParaRPr lang="en-US" sz="1400" i="1" dirty="0"/>
          </a:p>
          <a:p>
            <a:pPr marL="0" indent="0"/>
            <a:r>
              <a:rPr lang="en-US" sz="2000" i="1" dirty="0"/>
              <a:t>Source: NDRRMC, 14 Jan. 2014</a:t>
            </a: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2" t="10476" r="-666" b="21492"/>
          <a:stretch/>
        </p:blipFill>
        <p:spPr bwMode="auto">
          <a:xfrm>
            <a:off x="5555160" y="1519084"/>
            <a:ext cx="3625352" cy="536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4"/>
          <p:cNvSpPr txBox="1">
            <a:spLocks/>
          </p:cNvSpPr>
          <p:nvPr/>
        </p:nvSpPr>
        <p:spPr>
          <a:xfrm>
            <a:off x="6781800" y="6356350"/>
            <a:ext cx="2133600" cy="365125"/>
          </a:xfrm>
          <a:prstGeom prst="rect">
            <a:avLst/>
          </a:prstGeom>
          <a:noFill/>
        </p:spPr>
        <p:txBody>
          <a:bodyPr lIns="91435" tIns="45718" rIns="91435" bIns="45718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fld id="{76999270-999B-41EE-8096-361AA579F9C3}" type="slidenum">
              <a:rPr lang="en-US" smtClean="0"/>
              <a:pPr algn="r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78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50838"/>
            <a:ext cx="6991672" cy="1143000"/>
          </a:xfrm>
        </p:spPr>
        <p:txBody>
          <a:bodyPr/>
          <a:lstStyle/>
          <a:p>
            <a:r>
              <a:rPr lang="en-US" dirty="0"/>
              <a:t>Three ICT Things Different in Haiyan DR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262336"/>
            <a:ext cx="7859216" cy="4191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Telco networks recovered before NGO VSATs were set up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800" dirty="0"/>
              <a:t>BYOT extended to relief workers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800" dirty="0"/>
              <a:t>ICT Collaboration worked</a:t>
            </a:r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7772400" y="6248400"/>
            <a:ext cx="12192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BEE195-3372-4109-8B3F-1F80207D2C0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328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B5745-2383-4F2A-B73B-B3F86CBA0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Lectures from SI-537+, Fall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8344B-C9B4-42D0-9F52-8045CD010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1676400"/>
            <a:ext cx="7643192" cy="4191000"/>
          </a:xfrm>
        </p:spPr>
        <p:txBody>
          <a:bodyPr/>
          <a:lstStyle/>
          <a:p>
            <a:pPr marL="461963" indent="-461963"/>
            <a:r>
              <a:rPr lang="en-US" sz="2200" dirty="0">
                <a:solidFill>
                  <a:srgbClr val="FF0000"/>
                </a:solidFill>
              </a:rPr>
              <a:t>Part 1</a:t>
            </a:r>
          </a:p>
          <a:p>
            <a:pPr marL="461963" indent="-461963"/>
            <a:r>
              <a:rPr lang="en-US" sz="2200" dirty="0"/>
              <a:t>3.	History Of IT In Crisis Response And Major Cases (911, Indonesian Tsunami, Haiti, Tacloban, Syria)</a:t>
            </a:r>
          </a:p>
          <a:p>
            <a:pPr marL="461963" indent="-461963"/>
            <a:r>
              <a:rPr lang="en-US" sz="2200" dirty="0"/>
              <a:t>4.	A Framework For Understanding The Application Of Technology And Data To Crises</a:t>
            </a:r>
            <a:br>
              <a:rPr lang="en-US" sz="2200" dirty="0"/>
            </a:br>
            <a:endParaRPr lang="en-US" sz="2200" dirty="0"/>
          </a:p>
          <a:p>
            <a:pPr marL="0" indent="0"/>
            <a:r>
              <a:rPr lang="en-US" sz="2200" dirty="0">
                <a:solidFill>
                  <a:srgbClr val="FF0000"/>
                </a:solidFill>
              </a:rPr>
              <a:t>Part 2</a:t>
            </a:r>
          </a:p>
          <a:p>
            <a:pPr marL="461963" indent="-461963"/>
            <a:r>
              <a:rPr lang="en-US" sz="2200" dirty="0"/>
              <a:t>16.	Crisis And Cultural Context</a:t>
            </a:r>
          </a:p>
          <a:p>
            <a:pPr marL="461963" indent="-461963"/>
            <a:r>
              <a:rPr lang="en-US" sz="2200" dirty="0"/>
              <a:t>19.	COVID, Crisis Informatics and IT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A82DE85B-894B-464B-A765-2FBBAF90EDA1}"/>
              </a:ext>
            </a:extLst>
          </p:cNvPr>
          <p:cNvSpPr/>
          <p:nvPr/>
        </p:nvSpPr>
        <p:spPr>
          <a:xfrm>
            <a:off x="6300192" y="3861048"/>
            <a:ext cx="2808312" cy="2016224"/>
          </a:xfrm>
          <a:prstGeom prst="wedgeEllipseCallout">
            <a:avLst>
              <a:gd name="adj1" fmla="val -30743"/>
              <a:gd name="adj2" fmla="val -5926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Can we record this please?</a:t>
            </a:r>
          </a:p>
        </p:txBody>
      </p:sp>
    </p:spTree>
    <p:extLst>
      <p:ext uri="{BB962C8B-B14F-4D97-AF65-F5344CB8AC3E}">
        <p14:creationId xmlns:p14="http://schemas.microsoft.com/office/powerpoint/2010/main" val="652278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Japan – </a:t>
            </a:r>
            <a:r>
              <a:rPr lang="en-US" dirty="0" err="1"/>
              <a:t>Tohuko</a:t>
            </a:r>
            <a:r>
              <a:rPr lang="en-US" dirty="0"/>
              <a:t> Earthquake, Mar. 2011</a:t>
            </a:r>
          </a:p>
        </p:txBody>
      </p:sp>
      <p:graphicFrame>
        <p:nvGraphicFramePr>
          <p:cNvPr id="3" name="Table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442836145"/>
              </p:ext>
            </p:extLst>
          </p:nvPr>
        </p:nvGraphicFramePr>
        <p:xfrm>
          <a:off x="755571" y="3100928"/>
          <a:ext cx="7992893" cy="2560320"/>
        </p:xfrm>
        <a:graphic>
          <a:graphicData uri="http://schemas.openxmlformats.org/drawingml/2006/table">
            <a:tbl>
              <a:tblPr/>
              <a:tblGrid>
                <a:gridCol w="1314314">
                  <a:extLst>
                    <a:ext uri="{9D8B030D-6E8A-4147-A177-3AD203B41FA5}">
                      <a16:colId xmlns:a16="http://schemas.microsoft.com/office/drawing/2014/main" val="2862502279"/>
                    </a:ext>
                  </a:extLst>
                </a:gridCol>
                <a:gridCol w="907646">
                  <a:extLst>
                    <a:ext uri="{9D8B030D-6E8A-4147-A177-3AD203B41FA5}">
                      <a16:colId xmlns:a16="http://schemas.microsoft.com/office/drawing/2014/main" val="299207805"/>
                    </a:ext>
                  </a:extLst>
                </a:gridCol>
                <a:gridCol w="1110981">
                  <a:extLst>
                    <a:ext uri="{9D8B030D-6E8A-4147-A177-3AD203B41FA5}">
                      <a16:colId xmlns:a16="http://schemas.microsoft.com/office/drawing/2014/main" val="639532403"/>
                    </a:ext>
                  </a:extLst>
                </a:gridCol>
                <a:gridCol w="1183653">
                  <a:extLst>
                    <a:ext uri="{9D8B030D-6E8A-4147-A177-3AD203B41FA5}">
                      <a16:colId xmlns:a16="http://schemas.microsoft.com/office/drawing/2014/main" val="1043184806"/>
                    </a:ext>
                  </a:extLst>
                </a:gridCol>
                <a:gridCol w="1038309">
                  <a:extLst>
                    <a:ext uri="{9D8B030D-6E8A-4147-A177-3AD203B41FA5}">
                      <a16:colId xmlns:a16="http://schemas.microsoft.com/office/drawing/2014/main" val="1029471840"/>
                    </a:ext>
                  </a:extLst>
                </a:gridCol>
                <a:gridCol w="1213854">
                  <a:extLst>
                    <a:ext uri="{9D8B030D-6E8A-4147-A177-3AD203B41FA5}">
                      <a16:colId xmlns:a16="http://schemas.microsoft.com/office/drawing/2014/main" val="9488176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7324122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March 11, 2011</a:t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en-US" dirty="0">
                          <a:effectLst/>
                        </a:rPr>
                        <a:t>05:46:23</a:t>
                      </a:r>
                    </a:p>
                    <a:p>
                      <a:r>
                        <a:rPr lang="en-US" u="none" strike="noStrike" dirty="0">
                          <a:solidFill>
                            <a:srgbClr val="0B0080"/>
                          </a:solidFill>
                          <a:effectLst/>
                          <a:hlinkClick r:id="rId3" tooltip="UTC"/>
                        </a:rPr>
                        <a:t>UTC</a:t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en-US" dirty="0">
                          <a:effectLst/>
                        </a:rPr>
                        <a:t>(14:46 </a:t>
                      </a:r>
                      <a:r>
                        <a:rPr lang="en-US" u="none" strike="noStrike" dirty="0">
                          <a:solidFill>
                            <a:srgbClr val="0B0080"/>
                          </a:solidFill>
                          <a:effectLst/>
                          <a:hlinkClick r:id="rId4" tooltip="Japan Standard Time"/>
                        </a:rPr>
                        <a:t>JST</a:t>
                      </a:r>
                      <a:r>
                        <a:rPr lang="en-US" dirty="0">
                          <a:effectLst/>
                        </a:rPr>
                        <a:t>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  <a:effectLst/>
                        </a:rPr>
                        <a:t>9.1 </a:t>
                      </a:r>
                      <a:r>
                        <a:rPr lang="en-US" i="1" dirty="0">
                          <a:effectLst/>
                        </a:rPr>
                        <a:t>M</a:t>
                      </a:r>
                      <a:r>
                        <a:rPr lang="en-US" i="1" baseline="-25000" dirty="0">
                          <a:effectLst/>
                        </a:rPr>
                        <a:t>w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u="none" strike="noStrike" dirty="0">
                          <a:solidFill>
                            <a:srgbClr val="0B0080"/>
                          </a:solidFill>
                          <a:effectLst/>
                          <a:hlinkClick r:id="rId5" tooltip="2011 Tōhoku earthquake and tsunami"/>
                        </a:rPr>
                        <a:t>2011 </a:t>
                      </a:r>
                      <a:r>
                        <a:rPr lang="en-US" u="none" strike="noStrike" dirty="0" err="1">
                          <a:solidFill>
                            <a:srgbClr val="0B0080"/>
                          </a:solidFill>
                          <a:effectLst/>
                          <a:hlinkClick r:id="rId5" tooltip="2011 Tōhoku earthquake and tsunami"/>
                        </a:rPr>
                        <a:t>Tōhoku</a:t>
                      </a:r>
                      <a:r>
                        <a:rPr lang="en-US" u="none" strike="noStrike" dirty="0">
                          <a:solidFill>
                            <a:srgbClr val="0B0080"/>
                          </a:solidFill>
                          <a:effectLst/>
                          <a:hlinkClick r:id="rId5" tooltip="2011 Tōhoku earthquake and tsunami"/>
                        </a:rPr>
                        <a:t> earthquake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effectLst/>
                        </a:rPr>
                        <a:t>東北地方太平洋沖地震</a:t>
                      </a:r>
                      <a:br>
                        <a:rPr lang="zh-TW" altLang="en-US" dirty="0">
                          <a:effectLst/>
                        </a:rPr>
                      </a:br>
                      <a:r>
                        <a:rPr lang="en-US" altLang="zh-TW" dirty="0">
                          <a:effectLst/>
                        </a:rPr>
                        <a:t>(</a:t>
                      </a:r>
                      <a:r>
                        <a:rPr lang="zh-TW" altLang="en-US" dirty="0">
                          <a:effectLst/>
                        </a:rPr>
                        <a:t>東日本大震災</a:t>
                      </a:r>
                      <a:r>
                        <a:rPr lang="en-US" altLang="zh-TW" dirty="0">
                          <a:effectLst/>
                        </a:rPr>
                        <a:t>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 err="1">
                          <a:effectLst/>
                        </a:rPr>
                        <a:t>Tōhokuchihō</a:t>
                      </a:r>
                      <a:r>
                        <a:rPr lang="en-US" i="1" dirty="0">
                          <a:effectLst/>
                        </a:rPr>
                        <a:t> </a:t>
                      </a:r>
                      <a:r>
                        <a:rPr lang="en-US" i="1" dirty="0" err="1">
                          <a:effectLst/>
                        </a:rPr>
                        <a:t>Taiheiyō</a:t>
                      </a:r>
                      <a:r>
                        <a:rPr lang="en-US" i="1" dirty="0">
                          <a:effectLst/>
                        </a:rPr>
                        <a:t> Oki </a:t>
                      </a:r>
                      <a:r>
                        <a:rPr lang="en-US" i="1" dirty="0" err="1">
                          <a:effectLst/>
                        </a:rPr>
                        <a:t>Jishin</a:t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en-US" dirty="0">
                          <a:effectLst/>
                        </a:rPr>
                        <a:t>(</a:t>
                      </a:r>
                      <a:r>
                        <a:rPr lang="en-US" i="1" dirty="0">
                          <a:effectLst/>
                        </a:rPr>
                        <a:t>Higashi Nihon Dai-</a:t>
                      </a:r>
                      <a:r>
                        <a:rPr lang="en-US" i="1" dirty="0" err="1">
                          <a:effectLst/>
                        </a:rPr>
                        <a:t>Shinsai</a:t>
                      </a:r>
                      <a:r>
                        <a:rPr lang="en-US" dirty="0">
                          <a:effectLst/>
                        </a:rPr>
                        <a:t>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u="none" strike="noStrike" dirty="0">
                          <a:solidFill>
                            <a:srgbClr val="663366"/>
                          </a:solidFill>
                          <a:effectLst/>
                          <a:hlinkClick r:id="rId6"/>
                        </a:rPr>
                        <a:t>38.510°N 142.792°E</a:t>
                      </a:r>
                      <a:endParaRPr lang="pt-BR" dirty="0">
                        <a:effectLst/>
                      </a:endParaRPr>
                    </a:p>
                    <a:p>
                      <a:r>
                        <a:rPr lang="pt-BR" dirty="0">
                          <a:effectLst/>
                        </a:rPr>
                        <a:t>, depth 29 km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15,894 deaths,</a:t>
                      </a:r>
                      <a:r>
                        <a:rPr lang="en-US" b="0" i="0" u="none" strike="noStrike" baseline="30000" dirty="0">
                          <a:solidFill>
                            <a:srgbClr val="0B0080"/>
                          </a:solidFill>
                          <a:effectLst/>
                          <a:hlinkClick r:id="rId7"/>
                        </a:rPr>
                        <a:t>[73]</a:t>
                      </a:r>
                      <a:r>
                        <a:rPr lang="en-US" b="0" i="0" u="none" strike="noStrike" baseline="30000" dirty="0">
                          <a:solidFill>
                            <a:srgbClr val="0B0080"/>
                          </a:solidFill>
                          <a:effectLst/>
                        </a:rPr>
                        <a:t> </a:t>
                      </a:r>
                      <a:r>
                        <a:rPr lang="en-US" dirty="0">
                          <a:effectLst/>
                        </a:rPr>
                        <a:t>confirmed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590884"/>
                  </a:ext>
                </a:extLst>
              </a:tr>
            </a:tbl>
          </a:graphicData>
        </a:graphic>
      </p:graphicFrame>
      <p:pic>
        <p:nvPicPr>
          <p:cNvPr id="3074" name="Picture 2" descr="https://upload.wikimedia.org/wikipedia/commons/thumb/5/55/WMA_button2b.png/17px-WMA_button2b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492375"/>
            <a:ext cx="16192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218850137"/>
              </p:ext>
            </p:extLst>
          </p:nvPr>
        </p:nvGraphicFramePr>
        <p:xfrm>
          <a:off x="755576" y="2500888"/>
          <a:ext cx="7992888" cy="640080"/>
        </p:xfrm>
        <a:graphic>
          <a:graphicData uri="http://schemas.openxmlformats.org/drawingml/2006/table">
            <a:tbl>
              <a:tblPr/>
              <a:tblGrid>
                <a:gridCol w="1302234">
                  <a:extLst>
                    <a:ext uri="{9D8B030D-6E8A-4147-A177-3AD203B41FA5}">
                      <a16:colId xmlns:a16="http://schemas.microsoft.com/office/drawing/2014/main" val="2408749079"/>
                    </a:ext>
                  </a:extLst>
                </a:gridCol>
                <a:gridCol w="910296">
                  <a:extLst>
                    <a:ext uri="{9D8B030D-6E8A-4147-A177-3AD203B41FA5}">
                      <a16:colId xmlns:a16="http://schemas.microsoft.com/office/drawing/2014/main" val="94039016"/>
                    </a:ext>
                  </a:extLst>
                </a:gridCol>
                <a:gridCol w="1143183">
                  <a:extLst>
                    <a:ext uri="{9D8B030D-6E8A-4147-A177-3AD203B41FA5}">
                      <a16:colId xmlns:a16="http://schemas.microsoft.com/office/drawing/2014/main" val="3691407769"/>
                    </a:ext>
                  </a:extLst>
                </a:gridCol>
                <a:gridCol w="1160883">
                  <a:extLst>
                    <a:ext uri="{9D8B030D-6E8A-4147-A177-3AD203B41FA5}">
                      <a16:colId xmlns:a16="http://schemas.microsoft.com/office/drawing/2014/main" val="3216925248"/>
                    </a:ext>
                  </a:extLst>
                </a:gridCol>
                <a:gridCol w="1043828">
                  <a:extLst>
                    <a:ext uri="{9D8B030D-6E8A-4147-A177-3AD203B41FA5}">
                      <a16:colId xmlns:a16="http://schemas.microsoft.com/office/drawing/2014/main" val="3823334763"/>
                    </a:ext>
                  </a:extLst>
                </a:gridCol>
                <a:gridCol w="1208328">
                  <a:extLst>
                    <a:ext uri="{9D8B030D-6E8A-4147-A177-3AD203B41FA5}">
                      <a16:colId xmlns:a16="http://schemas.microsoft.com/office/drawing/2014/main" val="32036348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4577862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Date</a:t>
                      </a:r>
                    </a:p>
                  </a:txBody>
                  <a:tcPr marR="2000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strike="noStrike">
                          <a:solidFill>
                            <a:srgbClr val="0B0080"/>
                          </a:solidFill>
                          <a:effectLst/>
                          <a:hlinkClick r:id="rId9" tooltip="Seismic scale"/>
                        </a:rPr>
                        <a:t>Magnitude</a:t>
                      </a:r>
                      <a:endParaRPr lang="en-US">
                        <a:effectLst/>
                      </a:endParaRPr>
                    </a:p>
                  </a:txBody>
                  <a:tcPr marR="2000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Name of quake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Japanese name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Rōmaji name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strike="noStrike" dirty="0">
                          <a:solidFill>
                            <a:srgbClr val="0B0080"/>
                          </a:solidFill>
                          <a:effectLst/>
                          <a:hlinkClick r:id="rId10" tooltip="Epicenter"/>
                        </a:rPr>
                        <a:t>Epicenter</a:t>
                      </a:r>
                      <a:endParaRPr lang="en-US" dirty="0">
                        <a:effectLst/>
                      </a:endParaRPr>
                    </a:p>
                  </a:txBody>
                  <a:tcPr marR="2000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Death toll</a:t>
                      </a:r>
                    </a:p>
                  </a:txBody>
                  <a:tcPr marR="2000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4472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28822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2011 Japanese Earthquake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37" y="1556792"/>
            <a:ext cx="8547735" cy="47739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33315" y="6447486"/>
            <a:ext cx="607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https://www.youtube.com/watch?v=oWzdgBNfhQU</a:t>
            </a:r>
            <a:r>
              <a:rPr lang="en-US" dirty="0"/>
              <a:t>  [3:34]</a:t>
            </a:r>
          </a:p>
        </p:txBody>
      </p:sp>
    </p:spTree>
    <p:extLst>
      <p:ext uri="{BB962C8B-B14F-4D97-AF65-F5344CB8AC3E}">
        <p14:creationId xmlns:p14="http://schemas.microsoft.com/office/powerpoint/2010/main" val="254095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06E35-5F4D-429C-BEA8-BD23BAE94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AE02F-0CD9-4F0C-8234-D5D809D62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For this week’s poll questions, please use your browsers to go to the link, below.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The link is also posted in Zoom chat and in the Slack </a:t>
            </a:r>
            <a:r>
              <a:rPr lang="en-US" b="0" dirty="0">
                <a:hlinkClick r:id="rId2"/>
              </a:rPr>
              <a:t>#execises channel</a:t>
            </a:r>
            <a:endParaRPr lang="en-US" b="0" dirty="0"/>
          </a:p>
          <a:p>
            <a:endParaRPr lang="en-US" dirty="0"/>
          </a:p>
          <a:p>
            <a:pPr algn="ctr"/>
            <a:r>
              <a:rPr lang="en-US" dirty="0"/>
              <a:t>Sli.do link:</a:t>
            </a:r>
          </a:p>
          <a:p>
            <a:pPr algn="ctr"/>
            <a:r>
              <a:rPr lang="en-US" b="0" dirty="0">
                <a:hlinkClick r:id="rId3"/>
              </a:rPr>
              <a:t>https://app.sli.do/event/vtnle19n/live/polls</a:t>
            </a:r>
            <a:endParaRPr lang="en-US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571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Syrian Civil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15 March 2011 – present</a:t>
            </a:r>
          </a:p>
          <a:p>
            <a:r>
              <a:rPr lang="en-US" dirty="0"/>
              <a:t>(9 years, 6 months)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7544" y="2906137"/>
            <a:ext cx="8316416" cy="1602983"/>
          </a:xfrm>
          <a:prstGeom prst="rect">
            <a:avLst/>
          </a:prstGeom>
          <a:solidFill>
            <a:srgbClr val="A2A9B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31740" rIns="91440" bIns="3174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Total killed:</a:t>
            </a:r>
            <a:br>
              <a:rPr kumimoji="0" lang="en-US" altLang="en-US" sz="20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384,000-586,100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(Mar. 2020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hlinkClick r:id="rId3" tooltip="Syrian Observatory for Human Rights"/>
              </a:rPr>
              <a:t>SOHR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estimate)</a:t>
            </a:r>
            <a:r>
              <a:rPr kumimoji="0" lang="en-US" altLang="en-US" sz="2000" b="0" i="0" u="none" strike="noStrike" cap="none" normalizeH="0" baseline="3000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470,000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(Feb. 2016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hlinkClick r:id="rId4" tooltip="SCPR"/>
              </a:rPr>
              <a:t>SCPR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estimate)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164,298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(Sep. 2018, </a:t>
            </a:r>
            <a:r>
              <a:rPr lang="en-US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VDC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database esti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67544" y="4553832"/>
            <a:ext cx="8316416" cy="101566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Over 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7,600,000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 tooltip="Displaced person"/>
              </a:rPr>
              <a:t>internally displaced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(2017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 tooltip="UNHCR"/>
              </a:rPr>
              <a:t>UNHCR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estimate)</a:t>
            </a:r>
          </a:p>
          <a:p>
            <a:pPr lvl="0" algn="ctr" eaLnBrk="0" hangingPunct="0"/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Over 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6,253,784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 tooltip="Refugees of the Syrian Civil War"/>
              </a:rPr>
              <a:t>refugees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(Jul 2019 registered by 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 tooltip="UNHCR"/>
              </a:rPr>
              <a:t>UNHCR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1930" y="5912112"/>
            <a:ext cx="6024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>
                <a:solidFill>
                  <a:srgbClr val="FF0000"/>
                </a:solidFill>
              </a:rPr>
              <a:t>Population before the war: about 21 million</a:t>
            </a:r>
          </a:p>
        </p:txBody>
      </p:sp>
      <p:sp>
        <p:nvSpPr>
          <p:cNvPr id="7" name="Speech Bubble: Oval 6"/>
          <p:cNvSpPr/>
          <p:nvPr/>
        </p:nvSpPr>
        <p:spPr>
          <a:xfrm>
            <a:off x="6444208" y="1872117"/>
            <a:ext cx="2699792" cy="1872208"/>
          </a:xfrm>
          <a:prstGeom prst="wedgeEllipseCallout">
            <a:avLst>
              <a:gd name="adj1" fmla="val -13512"/>
              <a:gd name="adj2" fmla="val 9974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More than 50% are refugees!</a:t>
            </a: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89B46A58-6029-4342-8AC7-98B5698F4D88}"/>
              </a:ext>
            </a:extLst>
          </p:cNvPr>
          <p:cNvSpPr/>
          <p:nvPr/>
        </p:nvSpPr>
        <p:spPr>
          <a:xfrm>
            <a:off x="5508104" y="44624"/>
            <a:ext cx="2699792" cy="1872208"/>
          </a:xfrm>
          <a:prstGeom prst="wedgeEllipseCallout">
            <a:avLst>
              <a:gd name="adj1" fmla="val -65226"/>
              <a:gd name="adj2" fmla="val -8445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This is the model for our SimEx lab</a:t>
            </a:r>
          </a:p>
        </p:txBody>
      </p:sp>
    </p:spTree>
    <p:extLst>
      <p:ext uri="{BB962C8B-B14F-4D97-AF65-F5344CB8AC3E}">
        <p14:creationId xmlns:p14="http://schemas.microsoft.com/office/powerpoint/2010/main" val="145520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/>
      <p:bldP spid="7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Syrian Refugees </a:t>
            </a:r>
            <a:r>
              <a:rPr lang="en-US" sz="2400" dirty="0"/>
              <a:t>– Sep. 2015</a:t>
            </a:r>
            <a:br>
              <a:rPr lang="en-US" sz="2400" dirty="0"/>
            </a:br>
            <a:r>
              <a:rPr lang="en-US" sz="3200" dirty="0"/>
              <a:t>Information to survive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573" y="1556793"/>
            <a:ext cx="7381875" cy="46553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3030" y="6244361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“Refugees from Syria use smartphones to connect with relatives back home as they wait outside a government office in Berlin last month.” --Carsten </a:t>
            </a:r>
            <a:r>
              <a:rPr lang="en-US" dirty="0" err="1"/>
              <a:t>Koall</a:t>
            </a:r>
            <a:r>
              <a:rPr lang="en-US" dirty="0"/>
              <a:t>/Getty</a:t>
            </a:r>
          </a:p>
        </p:txBody>
      </p:sp>
    </p:spTree>
    <p:extLst>
      <p:ext uri="{BB962C8B-B14F-4D97-AF65-F5344CB8AC3E}">
        <p14:creationId xmlns:p14="http://schemas.microsoft.com/office/powerpoint/2010/main" val="19448282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50838"/>
            <a:ext cx="6991672" cy="1143000"/>
          </a:xfrm>
        </p:spPr>
        <p:txBody>
          <a:bodyPr/>
          <a:lstStyle/>
          <a:p>
            <a:r>
              <a:rPr lang="en-US" dirty="0"/>
              <a:t>Three ICT Things Different in Syrian DR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262336"/>
            <a:ext cx="7859216" cy="41910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/>
              <a:t>Beneficiaries led in technology </a:t>
            </a:r>
            <a:r>
              <a:rPr lang="en-US" dirty="0"/>
              <a:t>(73% of youth have smartphones)*</a:t>
            </a:r>
            <a:endParaRPr lang="en-US" sz="2800" dirty="0"/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/>
              <a:t>Top questions were about information </a:t>
            </a:r>
            <a:r>
              <a:rPr lang="en-US" dirty="0"/>
              <a:t>(next slide)</a:t>
            </a:r>
            <a:endParaRPr lang="en-US" sz="2800" dirty="0"/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/>
              <a:t>Lack of coordination among receiving countries </a:t>
            </a:r>
            <a:r>
              <a:rPr lang="en-US" dirty="0"/>
              <a:t>(getting better)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endParaRPr lang="en-US" sz="2800" dirty="0"/>
          </a:p>
          <a:p>
            <a:pPr marL="0" indent="0">
              <a:spcBef>
                <a:spcPts val="0"/>
              </a:spcBef>
              <a:spcAft>
                <a:spcPts val="1200"/>
              </a:spcAft>
            </a:pPr>
            <a:r>
              <a:rPr lang="en-US" sz="1800" b="0" i="1" dirty="0"/>
              <a:t>*Maitland and Xu study of </a:t>
            </a:r>
            <a:r>
              <a:rPr lang="en-US" sz="1800" b="0" i="1" dirty="0" err="1"/>
              <a:t>Za’atari</a:t>
            </a:r>
            <a:r>
              <a:rPr lang="en-US" sz="1800" b="0" i="1" dirty="0"/>
              <a:t> Refugee Camp, Jan., 2015</a:t>
            </a:r>
            <a:endParaRPr lang="en-US" sz="1600" b="0" i="1" dirty="0"/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7596336" y="6337126"/>
            <a:ext cx="12192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BEE195-3372-4109-8B3F-1F80207D2C0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2903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Questions of Refugees in Greece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1560" y="1676400"/>
            <a:ext cx="8075240" cy="448890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Where am I?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Do you have WiFi?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Where can I buy food and water?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Where can I breastfeed my baby?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Where is the bus to Germany?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Can I take a taxi?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How do I register?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Why am I being fingerprinted?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How long must I stay here before I can leave?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Where can I change money?</a:t>
            </a:r>
          </a:p>
          <a:p>
            <a:endParaRPr lang="en-US" dirty="0"/>
          </a:p>
          <a:p>
            <a:r>
              <a:rPr lang="en-US" b="0" i="1" dirty="0"/>
              <a:t>--Tyler Jump (IRC), Huffington Post, 29-Oct-2015</a:t>
            </a:r>
          </a:p>
          <a:p>
            <a:endParaRPr lang="en-US" dirty="0"/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7668344" y="6337126"/>
            <a:ext cx="12192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BEE195-3372-4109-8B3F-1F80207D2C0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730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the facts and photos?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76400"/>
            <a:ext cx="8003232" cy="4191000"/>
          </a:xfrm>
        </p:spPr>
        <p:txBody>
          <a:bodyPr/>
          <a:lstStyle/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Data alone does not bleed.</a:t>
            </a:r>
          </a:p>
          <a:p>
            <a:pPr algn="ctr"/>
            <a:endParaRPr lang="en-US" sz="3200" dirty="0">
              <a:solidFill>
                <a:srgbClr val="FF0000"/>
              </a:solidFill>
            </a:endParaRPr>
          </a:p>
          <a:p>
            <a:pPr algn="ctr"/>
            <a:endParaRPr lang="en-US" b="0" i="1" dirty="0"/>
          </a:p>
          <a:p>
            <a:pPr algn="ctr"/>
            <a:r>
              <a:rPr lang="en-US" b="0" i="1" dirty="0"/>
              <a:t>…With deference to Arthur Koestler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D0C2E747-70D2-46C8-919F-B0641FC3C9C0}"/>
              </a:ext>
            </a:extLst>
          </p:cNvPr>
          <p:cNvSpPr/>
          <p:nvPr/>
        </p:nvSpPr>
        <p:spPr>
          <a:xfrm>
            <a:off x="6372200" y="1124744"/>
            <a:ext cx="2520280" cy="2079178"/>
          </a:xfrm>
          <a:prstGeom prst="wedgeEllipse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“Statistics don’t bleed; it is the detail which counts” --Koestler</a:t>
            </a:r>
          </a:p>
        </p:txBody>
      </p:sp>
    </p:spTree>
    <p:extLst>
      <p:ext uri="{BB962C8B-B14F-4D97-AF65-F5344CB8AC3E}">
        <p14:creationId xmlns:p14="http://schemas.microsoft.com/office/powerpoint/2010/main" val="403674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76400"/>
            <a:ext cx="7859216" cy="4191000"/>
          </a:xfrm>
        </p:spPr>
        <p:txBody>
          <a:bodyPr/>
          <a:lstStyle/>
          <a:p>
            <a:pPr marL="0" indent="0"/>
            <a:r>
              <a:rPr lang="en-US" sz="2400" dirty="0">
                <a:solidFill>
                  <a:schemeClr val="bg1"/>
                </a:solidFill>
              </a:rPr>
              <a:t>"Developing countries suffer the greatest costs when a disaster hits – </a:t>
            </a:r>
            <a:r>
              <a:rPr lang="en-US" sz="2400" u="sng" dirty="0">
                <a:solidFill>
                  <a:schemeClr val="bg1"/>
                </a:solidFill>
              </a:rPr>
              <a:t>more than 95 percent </a:t>
            </a:r>
            <a:r>
              <a:rPr lang="en-US" sz="2400" dirty="0">
                <a:solidFill>
                  <a:schemeClr val="bg1"/>
                </a:solidFill>
              </a:rPr>
              <a:t>of all deaths caused by disasters occur in developing countries, and losses due to natural disasters are </a:t>
            </a:r>
            <a:r>
              <a:rPr lang="en-US" sz="2400" u="sng" dirty="0">
                <a:solidFill>
                  <a:schemeClr val="bg1"/>
                </a:solidFill>
              </a:rPr>
              <a:t>20 times greater</a:t>
            </a:r>
            <a:r>
              <a:rPr lang="en-US" sz="2400" dirty="0">
                <a:solidFill>
                  <a:schemeClr val="bg1"/>
                </a:solidFill>
              </a:rPr>
              <a:t> (as a percentage of GDP) in developing countries than in industrialized countries.” </a:t>
            </a:r>
          </a:p>
          <a:p>
            <a:pPr marL="0" indent="0"/>
            <a:r>
              <a:rPr lang="en-US" sz="2400" b="0" i="1" dirty="0">
                <a:solidFill>
                  <a:schemeClr val="bg1"/>
                </a:solidFill>
              </a:rPr>
              <a:t>–Wikipedia, World Bank</a:t>
            </a:r>
          </a:p>
        </p:txBody>
      </p:sp>
    </p:spTree>
    <p:extLst>
      <p:ext uri="{BB962C8B-B14F-4D97-AF65-F5344CB8AC3E}">
        <p14:creationId xmlns:p14="http://schemas.microsoft.com/office/powerpoint/2010/main" val="25720061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Disaster Risk vs. Vulnerability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CE2559-D7E2-42C2-A209-FD7935E5C5E5}"/>
              </a:ext>
            </a:extLst>
          </p:cNvPr>
          <p:cNvSpPr txBox="1"/>
          <p:nvPr/>
        </p:nvSpPr>
        <p:spPr>
          <a:xfrm rot="16200000">
            <a:off x="-1038672" y="3922458"/>
            <a:ext cx="3660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Disaster Risk Score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65043F-89CB-4963-B1CE-316F40256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B1EE8D-219C-422C-81B3-066D8282D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247" y="1713080"/>
            <a:ext cx="7329339" cy="4599942"/>
          </a:xfrm>
          <a:prstGeom prst="rect">
            <a:avLst/>
          </a:prstGeom>
        </p:spPr>
      </p:pic>
      <p:sp>
        <p:nvSpPr>
          <p:cNvPr id="3" name="Speech Bubble: Oval 2"/>
          <p:cNvSpPr/>
          <p:nvPr/>
        </p:nvSpPr>
        <p:spPr>
          <a:xfrm>
            <a:off x="6084168" y="740296"/>
            <a:ext cx="2915816" cy="1872208"/>
          </a:xfrm>
          <a:prstGeom prst="wedgeEllipseCallout">
            <a:avLst>
              <a:gd name="adj1" fmla="val -50348"/>
              <a:gd name="adj2" fmla="val 54775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Do more disasters hit more vulnerable countries?</a:t>
            </a:r>
          </a:p>
        </p:txBody>
      </p:sp>
    </p:spTree>
    <p:extLst>
      <p:ext uri="{BB962C8B-B14F-4D97-AF65-F5344CB8AC3E}">
        <p14:creationId xmlns:p14="http://schemas.microsoft.com/office/powerpoint/2010/main" val="307426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Who I Am…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4608512" cy="508518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dirty="0"/>
              <a:t>4 years teaching Crisis Informatics and IT </a:t>
            </a:r>
            <a:r>
              <a:rPr lang="en-US" sz="2400" dirty="0" err="1"/>
              <a:t>Mgmt</a:t>
            </a: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40 years in IT, 38 in IT </a:t>
            </a:r>
            <a:r>
              <a:rPr lang="en-US" sz="2400" dirty="0" err="1"/>
              <a:t>mgmt</a:t>
            </a: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13 years on Wall Street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10 years in </a:t>
            </a:r>
            <a:r>
              <a:rPr lang="en-US" sz="2400" dirty="0" err="1"/>
              <a:t>mgmt</a:t>
            </a:r>
            <a:r>
              <a:rPr lang="en-US" sz="2400" dirty="0"/>
              <a:t> consulting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17 years in NGOs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Former Global CIO at IFRC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Former CIO at STC/US &amp; UK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Co-founder and former Chairman of NetHope.org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More on LinkedIn, Google and </a:t>
            </a:r>
            <a:r>
              <a:rPr lang="en-US" dirty="0">
                <a:hlinkClick r:id="rId3"/>
              </a:rPr>
              <a:t>www.eghapp.com</a:t>
            </a:r>
            <a:r>
              <a:rPr lang="en-US" dirty="0"/>
              <a:t> </a:t>
            </a:r>
          </a:p>
          <a:p>
            <a:pPr lvl="1">
              <a:buNone/>
            </a:pPr>
            <a:r>
              <a:rPr lang="en-US" i="1" dirty="0"/>
              <a:t> </a:t>
            </a:r>
            <a:endParaRPr lang="en-GB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620" y="1906401"/>
            <a:ext cx="3962876" cy="35388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00598" y="5445224"/>
            <a:ext cx="33089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Making Connections for Good</a:t>
            </a:r>
          </a:p>
          <a:p>
            <a:pPr algn="ctr"/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People, Comm’s, Ideas</a:t>
            </a:r>
          </a:p>
          <a:p>
            <a:pPr algn="ctr"/>
            <a:endParaRPr 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Connect!</a:t>
            </a:r>
          </a:p>
        </p:txBody>
      </p:sp>
    </p:spTree>
    <p:extLst>
      <p:ext uri="{BB962C8B-B14F-4D97-AF65-F5344CB8AC3E}">
        <p14:creationId xmlns:p14="http://schemas.microsoft.com/office/powerpoint/2010/main" val="387932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E12C4CE-1C29-4E80-A420-8E80F37ED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18" y="0"/>
            <a:ext cx="9031364" cy="6858000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2123728" y="3993947"/>
            <a:ext cx="648072" cy="22714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rot="5400000">
            <a:off x="6676314" y="316575"/>
            <a:ext cx="399885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123728" y="5362099"/>
            <a:ext cx="648072" cy="22714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3">
            <a:extLst>
              <a:ext uri="{FF2B5EF4-FFF2-40B4-BE49-F238E27FC236}">
                <a16:creationId xmlns:a16="http://schemas.microsoft.com/office/drawing/2014/main" id="{0229BB61-C188-4DD3-A924-239D9A6686BF}"/>
              </a:ext>
            </a:extLst>
          </p:cNvPr>
          <p:cNvSpPr/>
          <p:nvPr/>
        </p:nvSpPr>
        <p:spPr>
          <a:xfrm rot="5400000">
            <a:off x="8476514" y="172559"/>
            <a:ext cx="543901" cy="28803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b="1" dirty="0"/>
              <a:t>?</a:t>
            </a: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AF5017A5-7DC4-4289-A4F1-B4319ED46623}"/>
              </a:ext>
            </a:extLst>
          </p:cNvPr>
          <p:cNvSpPr/>
          <p:nvPr/>
        </p:nvSpPr>
        <p:spPr>
          <a:xfrm>
            <a:off x="2763659" y="2060848"/>
            <a:ext cx="2016224" cy="1872208"/>
          </a:xfrm>
          <a:prstGeom prst="wedgeEllipseCallout">
            <a:avLst>
              <a:gd name="adj1" fmla="val -44002"/>
              <a:gd name="adj2" fmla="val 5878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Arrows indicate key shifts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CCDA074F-47D6-4E91-86FE-81235D3EE87A}"/>
              </a:ext>
            </a:extLst>
          </p:cNvPr>
          <p:cNvSpPr/>
          <p:nvPr/>
        </p:nvSpPr>
        <p:spPr>
          <a:xfrm>
            <a:off x="539552" y="44624"/>
            <a:ext cx="1512169" cy="1440160"/>
          </a:xfrm>
          <a:prstGeom prst="wedgeEllipseCallout">
            <a:avLst>
              <a:gd name="adj1" fmla="val 82004"/>
              <a:gd name="adj2" fmla="val -3467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See the handout</a:t>
            </a:r>
          </a:p>
        </p:txBody>
      </p:sp>
    </p:spTree>
    <p:extLst>
      <p:ext uri="{BB962C8B-B14F-4D97-AF65-F5344CB8AC3E}">
        <p14:creationId xmlns:p14="http://schemas.microsoft.com/office/powerpoint/2010/main" val="222219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FA83E-062C-40EE-A683-7C516C253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783357"/>
            <a:ext cx="7914208" cy="4525963"/>
          </a:xfrm>
        </p:spPr>
        <p:txBody>
          <a:bodyPr wrap="square" anchor="t">
            <a:normAutofit/>
          </a:bodyPr>
          <a:lstStyle/>
          <a:p>
            <a:pPr marL="0" indent="0"/>
            <a:r>
              <a:rPr lang="en-US" dirty="0"/>
              <a:t>Crisis Informatics is…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Information about crises (data, photos/videos, stories)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Information to be better prepared for crises (disaster preparedness and resiliency)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Information to make better decisions during crises (management)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71AAC7-0D29-48B8-ADAB-A2A137B23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569386"/>
            <a:ext cx="6022430" cy="84339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A Few Conclusions</a:t>
            </a:r>
          </a:p>
        </p:txBody>
      </p:sp>
    </p:spTree>
    <p:extLst>
      <p:ext uri="{BB962C8B-B14F-4D97-AF65-F5344CB8AC3E}">
        <p14:creationId xmlns:p14="http://schemas.microsoft.com/office/powerpoint/2010/main" val="13411877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Lecture - </a:t>
            </a:r>
            <a:r>
              <a:rPr lang="en-US" sz="2800" dirty="0"/>
              <a:t>A Crisis IT Framework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091952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50AE7-4586-4BD5-AC8E-3A4DFB909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Personal Earthquake Story</a:t>
            </a:r>
          </a:p>
        </p:txBody>
      </p:sp>
    </p:spTree>
    <p:extLst>
      <p:ext uri="{BB962C8B-B14F-4D97-AF65-F5344CB8AC3E}">
        <p14:creationId xmlns:p14="http://schemas.microsoft.com/office/powerpoint/2010/main" val="1998126834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4" name="Picture 4" descr="Cypress Structure, Oct 17, 19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95524"/>
            <a:ext cx="5953125" cy="4562476"/>
          </a:xfrm>
          <a:prstGeom prst="rect">
            <a:avLst/>
          </a:prstGeom>
          <a:noFill/>
        </p:spPr>
      </p:pic>
      <p:pic>
        <p:nvPicPr>
          <p:cNvPr id="143362" name="Picture 2" descr="Bay Bridge, 198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9500" y="0"/>
            <a:ext cx="5524500" cy="37433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12160" y="4069521"/>
            <a:ext cx="30476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October 17, 1989 </a:t>
            </a:r>
          </a:p>
          <a:p>
            <a:r>
              <a:rPr lang="en-US" sz="2000" b="1" dirty="0"/>
              <a:t>San Francisco, 5:04 pm</a:t>
            </a:r>
          </a:p>
          <a:p>
            <a:r>
              <a:rPr lang="en-US" sz="2000" b="1" dirty="0"/>
              <a:t>Loma </a:t>
            </a:r>
            <a:r>
              <a:rPr lang="en-US" sz="2000" b="1" dirty="0" err="1"/>
              <a:t>Prieta</a:t>
            </a:r>
            <a:r>
              <a:rPr lang="en-US" sz="2000" b="1" dirty="0"/>
              <a:t> 7.1 </a:t>
            </a:r>
          </a:p>
          <a:p>
            <a:r>
              <a:rPr lang="en-US" sz="2000" b="1" dirty="0"/>
              <a:t>earthquake</a:t>
            </a: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7772400" y="6248400"/>
            <a:ext cx="12192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BEE195-3372-4109-8B3F-1F80207D2C0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4804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Severity – </a:t>
            </a:r>
            <a:br>
              <a:rPr lang="en-US" dirty="0"/>
            </a:br>
            <a:r>
              <a:rPr lang="en-US" dirty="0"/>
              <a:t>levels of emergency</a:t>
            </a:r>
          </a:p>
        </p:txBody>
      </p:sp>
    </p:spTree>
    <p:extLst>
      <p:ext uri="{BB962C8B-B14F-4D97-AF65-F5344CB8AC3E}">
        <p14:creationId xmlns:p14="http://schemas.microsoft.com/office/powerpoint/2010/main" val="2233103604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Emergencies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76400"/>
            <a:ext cx="7787208" cy="4191000"/>
          </a:xfrm>
        </p:spPr>
        <p:txBody>
          <a:bodyPr/>
          <a:lstStyle/>
          <a:p>
            <a:pPr marL="0" indent="0"/>
            <a:r>
              <a:rPr lang="en-US" sz="2400" dirty="0"/>
              <a:t>“The designation of an </a:t>
            </a:r>
            <a:r>
              <a:rPr lang="en-US" sz="2400" dirty="0">
                <a:solidFill>
                  <a:srgbClr val="FF0000"/>
                </a:solidFill>
              </a:rPr>
              <a:t>L3 emergency</a:t>
            </a:r>
            <a:r>
              <a:rPr lang="en-US" sz="2400" dirty="0"/>
              <a:t>, in consultation with the IASC* Principals, will be issued by the Emergency Relief Coordinator (ERC), on the basis of an analysis of 5 criteria: </a:t>
            </a:r>
            <a:r>
              <a:rPr lang="en-US" sz="2400" u="sng" dirty="0"/>
              <a:t>scale, complexity, urgency, capacity, and reputational risk</a:t>
            </a:r>
            <a:r>
              <a:rPr lang="en-US" sz="2400" dirty="0"/>
              <a:t>.”   </a:t>
            </a:r>
            <a:r>
              <a:rPr lang="en-US" b="0" i="1" dirty="0"/>
              <a:t>--IASC System-Wide Emergency Activation, p.1</a:t>
            </a:r>
          </a:p>
          <a:p>
            <a:pPr marL="0" indent="0"/>
            <a:endParaRPr lang="en-US" sz="2400" b="0" i="1" dirty="0"/>
          </a:p>
          <a:p>
            <a:pPr marL="0" indent="0"/>
            <a:endParaRPr lang="en-US" sz="2400" b="0" i="1" dirty="0"/>
          </a:p>
          <a:p>
            <a:pPr marL="0" indent="0"/>
            <a:r>
              <a:rPr lang="en-US" sz="2400" b="0" i="1" dirty="0"/>
              <a:t>* IASC = </a:t>
            </a:r>
            <a:r>
              <a:rPr lang="en-US" sz="2400" b="0" i="1" dirty="0">
                <a:solidFill>
                  <a:srgbClr val="FF0000"/>
                </a:solidFill>
              </a:rPr>
              <a:t>Inter-Agency Standing Committee </a:t>
            </a:r>
            <a:r>
              <a:rPr lang="en-US" sz="2400" b="0" i="1" dirty="0"/>
              <a:t>(UN operational agencies plus some large Int’l Org’s (IOs) like IFRC and ICRC) </a:t>
            </a:r>
          </a:p>
        </p:txBody>
      </p:sp>
    </p:spTree>
    <p:extLst>
      <p:ext uri="{BB962C8B-B14F-4D97-AF65-F5344CB8AC3E}">
        <p14:creationId xmlns:p14="http://schemas.microsoft.com/office/powerpoint/2010/main" val="6725919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WFP Emergency Levels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71600" y="1676400"/>
            <a:ext cx="7715200" cy="4191000"/>
          </a:xfrm>
        </p:spPr>
        <p:txBody>
          <a:bodyPr/>
          <a:lstStyle/>
          <a:p>
            <a:pPr marL="0" indent="0"/>
            <a:r>
              <a:rPr lang="en-US" dirty="0"/>
              <a:t>World Food Programme (WFP) Emergency Response Classifications …according to a three-level scale: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Level 1 Response: Emergency operations </a:t>
            </a:r>
            <a:r>
              <a:rPr lang="en-US" dirty="0">
                <a:solidFill>
                  <a:srgbClr val="FF0000"/>
                </a:solidFill>
              </a:rPr>
              <a:t>within the response capabilities of the relevant WFP Country Office</a:t>
            </a:r>
            <a:r>
              <a:rPr lang="en-US" dirty="0"/>
              <a:t> (CO), with routine support from Regional Bureau (RB).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Level 2 Response: Emergency Response operations </a:t>
            </a:r>
            <a:r>
              <a:rPr lang="en-US" dirty="0">
                <a:solidFill>
                  <a:srgbClr val="FF0000"/>
                </a:solidFill>
              </a:rPr>
              <a:t>requiring regional augmentation </a:t>
            </a:r>
            <a:r>
              <a:rPr lang="en-US" dirty="0"/>
              <a:t>of country-level response capability.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Level 3 Response: Emergency Response operations requiring mobilization of WFP </a:t>
            </a:r>
            <a:r>
              <a:rPr lang="en-US" dirty="0">
                <a:solidFill>
                  <a:srgbClr val="FF0000"/>
                </a:solidFill>
              </a:rPr>
              <a:t>global response capabilities </a:t>
            </a:r>
            <a:r>
              <a:rPr lang="en-US" dirty="0"/>
              <a:t>in support of the relevant CO(s) and/or RB, i.e. a Corporate Response.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dirty="0"/>
          </a:p>
          <a:p>
            <a:pPr marL="0" indent="0"/>
            <a:r>
              <a:rPr lang="en-US" b="0" i="1" dirty="0"/>
              <a:t>--WFP Emergency Response Classifications, p.1</a:t>
            </a:r>
          </a:p>
        </p:txBody>
      </p:sp>
    </p:spTree>
    <p:extLst>
      <p:ext uri="{BB962C8B-B14F-4D97-AF65-F5344CB8AC3E}">
        <p14:creationId xmlns:p14="http://schemas.microsoft.com/office/powerpoint/2010/main" val="26160443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OCHA Level 3 Emergencies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5082494"/>
            <a:ext cx="7859216" cy="1440160"/>
          </a:xfrm>
        </p:spPr>
        <p:txBody>
          <a:bodyPr/>
          <a:lstStyle/>
          <a:p>
            <a:pPr algn="ctr" defTabSz="1200150">
              <a:tabLst>
                <a:tab pos="2571750" algn="l"/>
                <a:tab pos="4852988" algn="l"/>
              </a:tabLst>
            </a:pPr>
            <a:r>
              <a:rPr lang="en-US" altLang="en-US" b="0" dirty="0">
                <a:solidFill>
                  <a:srgbClr val="333333"/>
                </a:solidFill>
                <a:hlinkClick r:id="rId3"/>
              </a:rPr>
              <a:t>https://www.unocha.org/where-we-work/current-emergencies</a:t>
            </a:r>
            <a:endParaRPr lang="en-US" altLang="en-US" b="0" dirty="0">
              <a:solidFill>
                <a:srgbClr val="333333"/>
              </a:solidFill>
            </a:endParaRPr>
          </a:p>
          <a:p>
            <a:pPr algn="ctr"/>
            <a:r>
              <a:rPr lang="en-US" altLang="en-US" b="0" dirty="0">
                <a:solidFill>
                  <a:srgbClr val="333333"/>
                </a:solidFill>
                <a:latin typeface="Roboto Slab"/>
              </a:rPr>
              <a:t>As of Jun. 2021</a:t>
            </a:r>
            <a:endParaRPr lang="en-US" altLang="en-US" dirty="0">
              <a:solidFill>
                <a:srgbClr val="333333"/>
              </a:solidFill>
              <a:latin typeface="Roboto Slab"/>
            </a:endParaRPr>
          </a:p>
          <a:p>
            <a:pPr algn="ctr"/>
            <a:r>
              <a:rPr lang="en-US" altLang="en-US" b="0" dirty="0">
                <a:solidFill>
                  <a:srgbClr val="333333"/>
                </a:solidFill>
                <a:latin typeface="Roboto Slab"/>
              </a:rPr>
              <a:t>OCHA = UN Office for the Coordination of Humanitarian Affairs 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080808-0F2C-475F-91C4-E3E78BD5DC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666" y="1614678"/>
            <a:ext cx="7626668" cy="329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6131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– </a:t>
            </a:r>
            <a:r>
              <a:rPr lang="en-US" cap="none" dirty="0"/>
              <a:t>Where The Crisis Occurs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41512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9531E7-648A-4CF4-B945-03CB2B02F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LTYM Story – Tell me three things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AFD5B7-0D3E-404A-B392-967218E7DD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1493838"/>
            <a:ext cx="6120680" cy="4023394"/>
          </a:xfrm>
        </p:spPr>
        <p:txBody>
          <a:bodyPr/>
          <a:lstStyle/>
          <a:p>
            <a:pPr marL="285750" marR="0" indent="-285750" rtl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+mn-lt"/>
              </a:rPr>
              <a:t>When I took over IT operations role for a Wall Street data provider, we knew pain that outages caused our customers.  They often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+mn-lt"/>
              </a:rPr>
              <a:t>had </a:t>
            </a:r>
            <a:r>
              <a:rPr lang="en-US" b="0" i="0" u="none" strike="noStrike" baseline="0" dirty="0">
                <a:solidFill>
                  <a:srgbClr val="FF0000"/>
                </a:solidFill>
                <a:latin typeface="+mn-lt"/>
              </a:rPr>
              <a:t>millions of dollars on the line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n-lt"/>
              </a:rPr>
              <a:t>, and our data was a lifeline for their work.  </a:t>
            </a:r>
          </a:p>
          <a:p>
            <a:pPr marL="285750" marR="0" indent="-285750" rtl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+mn-lt"/>
              </a:rPr>
              <a:t>When I first came on board, </a:t>
            </a:r>
            <a:r>
              <a:rPr lang="en-US" b="0" i="0" u="none" strike="noStrike" baseline="0" dirty="0">
                <a:solidFill>
                  <a:srgbClr val="FF0000"/>
                </a:solidFill>
                <a:latin typeface="+mn-lt"/>
              </a:rPr>
              <a:t>outages were too frequent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+mn-lt"/>
              </a:rPr>
              <a:t>. 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n-lt"/>
              </a:rPr>
              <a:t>Operations and engineering teams felt that each crash was a disaster; </a:t>
            </a:r>
            <a:r>
              <a:rPr lang="en-US" b="0" i="0" u="none" strike="noStrike" baseline="0" dirty="0">
                <a:solidFill>
                  <a:srgbClr val="FF0000"/>
                </a:solidFill>
                <a:latin typeface="+mn-lt"/>
              </a:rPr>
              <a:t>assigning blame was first reaction</a:t>
            </a:r>
            <a:r>
              <a:rPr lang="en-US" sz="1800" b="0" i="0" u="none" strike="noStrike" baseline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n-lt"/>
              </a:rPr>
              <a:t>once systems were back online.  Fear ruled.  If we were going to improve quality, that had to change.</a:t>
            </a:r>
          </a:p>
          <a:p>
            <a:pPr marL="285750" marR="0" indent="-285750" rtl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b="0" i="0" u="none" strike="noStrike" baseline="0" dirty="0">
                <a:solidFill>
                  <a:srgbClr val="000000"/>
                </a:solidFill>
                <a:latin typeface="+mn-lt"/>
              </a:rPr>
              <a:t>I </a:t>
            </a:r>
            <a:r>
              <a:rPr lang="en-US" b="0" i="0" u="none" strike="noStrike" baseline="0" dirty="0">
                <a:solidFill>
                  <a:srgbClr val="FF0000"/>
                </a:solidFill>
                <a:latin typeface="+mn-lt"/>
              </a:rPr>
              <a:t>began asking 3 things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n-lt"/>
              </a:rPr>
              <a:t>whenever a problem occurred: </a:t>
            </a:r>
          </a:p>
          <a:p>
            <a:pPr marL="615950" marR="0" lvl="1" indent="-342900" rtl="0">
              <a:spcBef>
                <a:spcPts val="0"/>
              </a:spcBef>
              <a:buFont typeface="+mj-lt"/>
              <a:buAutoNum type="arabicPeriod"/>
            </a:pPr>
            <a:r>
              <a:rPr lang="en-US" b="0" i="0" u="none" strike="noStrike" baseline="0" dirty="0">
                <a:solidFill>
                  <a:srgbClr val="0070C0"/>
                </a:solidFill>
                <a:latin typeface="+mn-lt"/>
              </a:rPr>
              <a:t>Exactly what happened, what were root causes?</a:t>
            </a:r>
          </a:p>
          <a:p>
            <a:pPr marL="615950" marR="0" lvl="1" indent="-342900" rtl="0">
              <a:spcBef>
                <a:spcPts val="0"/>
              </a:spcBef>
              <a:buFont typeface="+mj-lt"/>
              <a:buAutoNum type="arabicPeriod"/>
            </a:pPr>
            <a:r>
              <a:rPr lang="en-US" b="0" i="0" u="none" strike="noStrike" baseline="0" dirty="0">
                <a:solidFill>
                  <a:srgbClr val="0070C0"/>
                </a:solidFill>
                <a:latin typeface="+mn-lt"/>
              </a:rPr>
              <a:t>What were we going to change to avoid it recurring?</a:t>
            </a:r>
          </a:p>
          <a:p>
            <a:pPr marL="615950" marR="0" lvl="1" indent="-342900" rtl="0">
              <a:spcBef>
                <a:spcPts val="0"/>
              </a:spcBef>
              <a:buFont typeface="+mj-lt"/>
              <a:buAutoNum type="arabicPeriod"/>
            </a:pPr>
            <a:r>
              <a:rPr lang="en-US" b="0" i="0" u="none" strike="noStrike" baseline="0" dirty="0">
                <a:solidFill>
                  <a:srgbClr val="0070C0"/>
                </a:solidFill>
                <a:latin typeface="+mn-lt"/>
              </a:rPr>
              <a:t>How were we going to be faster about recovery if it did happen again?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88800B-D66C-49B3-BCE7-747FB94753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09" t="2078"/>
          <a:stretch/>
        </p:blipFill>
        <p:spPr>
          <a:xfrm>
            <a:off x="6228184" y="1746283"/>
            <a:ext cx="2810883" cy="34109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899E51-ACD5-4B54-8E35-C751D222BF82}"/>
              </a:ext>
            </a:extLst>
          </p:cNvPr>
          <p:cNvSpPr txBox="1"/>
          <p:nvPr/>
        </p:nvSpPr>
        <p:spPr>
          <a:xfrm>
            <a:off x="107503" y="5517232"/>
            <a:ext cx="89249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+mn-lt"/>
              </a:rPr>
              <a:t>I made it clear: if we could answer these 3 questions, we didn't have a problem; we had a learning experience.  People learned that this was expected result, and they worked hard to deliver.  What happened is that teams </a:t>
            </a:r>
            <a:r>
              <a:rPr lang="en-US" sz="2000" b="0" i="0" u="none" strike="noStrike" baseline="0" dirty="0">
                <a:solidFill>
                  <a:srgbClr val="FF0000"/>
                </a:solidFill>
                <a:latin typeface="+mn-lt"/>
              </a:rPr>
              <a:t>shifted from blame to problem solving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n-lt"/>
              </a:rPr>
              <a:t>, quality went up</a:t>
            </a:r>
          </a:p>
          <a:p>
            <a:endParaRPr lang="en-US" sz="2000" dirty="0"/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BE986D4F-6059-4386-AFA7-A8DC0B951948}"/>
              </a:ext>
            </a:extLst>
          </p:cNvPr>
          <p:cNvSpPr/>
          <p:nvPr/>
        </p:nvSpPr>
        <p:spPr>
          <a:xfrm>
            <a:off x="683568" y="2204864"/>
            <a:ext cx="2808312" cy="2016224"/>
          </a:xfrm>
          <a:prstGeom prst="wedgeEllipse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Situation Awareness: what happened</a:t>
            </a:r>
          </a:p>
        </p:txBody>
      </p:sp>
    </p:spTree>
    <p:extLst>
      <p:ext uri="{BB962C8B-B14F-4D97-AF65-F5344CB8AC3E}">
        <p14:creationId xmlns:p14="http://schemas.microsoft.com/office/powerpoint/2010/main" val="302878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Crisis Context</a:t>
            </a:r>
            <a:br>
              <a:rPr lang="en-US" dirty="0"/>
            </a:br>
            <a:r>
              <a:rPr lang="en-US" dirty="0"/>
              <a:t>It matters where you are in the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76400"/>
            <a:ext cx="7787208" cy="4191000"/>
          </a:xfrm>
        </p:spPr>
        <p:txBody>
          <a:bodyPr/>
          <a:lstStyle/>
          <a:p>
            <a:pPr marL="0" indent="0"/>
            <a:r>
              <a:rPr lang="en-US" sz="2400" dirty="0">
                <a:solidFill>
                  <a:srgbClr val="00B050"/>
                </a:solidFill>
              </a:rPr>
              <a:t>1. LDC – 47 Least Developed Countries, like Haiti. </a:t>
            </a:r>
          </a:p>
          <a:p>
            <a:pPr marL="354013" lvl="3" indent="0">
              <a:buNone/>
            </a:pPr>
            <a:r>
              <a:rPr lang="en-US" dirty="0"/>
              <a:t>Least Developed Countries (LDC) meet three criteria:</a:t>
            </a:r>
          </a:p>
          <a:p>
            <a:pPr marL="520700" lvl="1" indent="-342900">
              <a:buFont typeface="+mj-lt"/>
              <a:buAutoNum type="alphaLcParenR"/>
            </a:pPr>
            <a:r>
              <a:rPr lang="en-US" b="1" dirty="0">
                <a:solidFill>
                  <a:srgbClr val="FE860E"/>
                </a:solidFill>
              </a:rPr>
              <a:t>Poverty</a:t>
            </a:r>
            <a:r>
              <a:rPr lang="en-US" dirty="0"/>
              <a:t> – based on a three-year average estimate of GNI per capita for the period 2016-2018, based on the World Bank Atlas method (under $1,025 for inclusion, above $ 1,230 for graduation) </a:t>
            </a:r>
          </a:p>
          <a:p>
            <a:pPr marL="520700" lvl="1" indent="-342900">
              <a:buFont typeface="+mj-lt"/>
              <a:buAutoNum type="alphaLcParenR"/>
            </a:pPr>
            <a:r>
              <a:rPr lang="en-US" b="1" dirty="0">
                <a:solidFill>
                  <a:srgbClr val="FE860E"/>
                </a:solidFill>
              </a:rPr>
              <a:t>Human resource weakness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– Human Assets Index (HAI) based on indicators of: (a) nutrition: percentage of population undernourished; (b) health: mortality rate for children aged five years or under; (c) education: the gross secondary school enrolment ratio; and (d) adult literacy rate.</a:t>
            </a:r>
          </a:p>
          <a:p>
            <a:pPr marL="520700" lvl="1" indent="-342900">
              <a:buFont typeface="+mj-lt"/>
              <a:buAutoNum type="alphaLcParenR"/>
            </a:pPr>
            <a:r>
              <a:rPr lang="en-US" b="1" dirty="0">
                <a:solidFill>
                  <a:srgbClr val="FE860E"/>
                </a:solidFill>
              </a:rPr>
              <a:t>Economic vulnerability 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– Economic Vulnerability Index (EVI) based on indicators of: (a) population size; (b) remoteness; (c) merchandise export concentration; (d) share of agriculture, forestry and fisheries; (e) share of population in low elevated coastal zones; (f) instability of exports of goods and services; (g) </a:t>
            </a:r>
            <a:r>
              <a:rPr lang="en-US" dirty="0">
                <a:solidFill>
                  <a:srgbClr val="FF0000"/>
                </a:solidFill>
              </a:rPr>
              <a:t>victims of natural disasters</a:t>
            </a:r>
            <a:r>
              <a:rPr lang="en-US" dirty="0"/>
              <a:t>; and (h) instability of agricultural production.  </a:t>
            </a:r>
            <a:r>
              <a:rPr lang="en-US" i="1" dirty="0"/>
              <a:t>– UN Criteria</a:t>
            </a:r>
          </a:p>
          <a:p>
            <a:pPr marL="520700" lvl="1" indent="-342900">
              <a:buFont typeface="+mj-lt"/>
              <a:buAutoNum type="alphaLcParenR"/>
            </a:pPr>
            <a:endParaRPr lang="en-US" dirty="0"/>
          </a:p>
          <a:p>
            <a:endParaRPr lang="en-US" b="0" dirty="0"/>
          </a:p>
          <a:p>
            <a:pPr marL="520700" lvl="1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9722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Crisis Context </a:t>
            </a:r>
            <a:r>
              <a:rPr lang="en-US" sz="2000" b="0" dirty="0"/>
              <a:t>(Con.t)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676400"/>
            <a:ext cx="7715200" cy="4191000"/>
          </a:xfrm>
        </p:spPr>
        <p:txBody>
          <a:bodyPr/>
          <a:lstStyle/>
          <a:p>
            <a:r>
              <a:rPr lang="en-US" sz="2400" dirty="0">
                <a:solidFill>
                  <a:srgbClr val="00B050"/>
                </a:solidFill>
              </a:rPr>
              <a:t>2. Developing Country, Like Barbuda &amp; Antigua</a:t>
            </a:r>
          </a:p>
          <a:p>
            <a:endParaRPr lang="en-US" dirty="0"/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Not much agreement on the definition here.  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Was “defined … as low- and middle-income countries”, but dropped as a designation in 2015 </a:t>
            </a:r>
            <a:r>
              <a:rPr lang="en-US" b="0" i="1" dirty="0"/>
              <a:t>–World Bank (based on global nature of the SDGs)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From an Crisis-IT perspective, it’s the middle third of the vulnerable countries index </a:t>
            </a:r>
            <a:r>
              <a:rPr lang="en-US" b="0" dirty="0"/>
              <a:t>(see </a:t>
            </a:r>
            <a:r>
              <a:rPr lang="en-US" b="0" dirty="0">
                <a:hlinkClick r:id="rId3"/>
              </a:rPr>
              <a:t>https://gain-new.crc.nd.edu/ranking/vulnerability</a:t>
            </a:r>
            <a:r>
              <a:rPr lang="en-US" b="0" dirty="0"/>
              <a:t>) </a:t>
            </a:r>
          </a:p>
          <a:p>
            <a:pPr marL="457200" indent="-457200">
              <a:buFont typeface="+mj-lt"/>
              <a:buAutoNum type="alphaLcParenR"/>
            </a:pPr>
            <a:endParaRPr lang="en-US" b="0" dirty="0"/>
          </a:p>
          <a:p>
            <a:pPr marL="0" indent="0"/>
            <a:r>
              <a:rPr lang="en-US" b="0" dirty="0"/>
              <a:t>SDGs= UN Sustainable Development Goals, which followed the MDGs=UN Millennium Development Goals</a:t>
            </a:r>
            <a:endParaRPr lang="en-US" dirty="0"/>
          </a:p>
          <a:p>
            <a:pPr marL="457200" indent="-457200">
              <a:buFont typeface="+mj-lt"/>
              <a:buAutoNum type="alphaL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2140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Crisis Context </a:t>
            </a:r>
            <a:r>
              <a:rPr lang="en-US" sz="2000" b="0" dirty="0"/>
              <a:t>(Con.t)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700808"/>
            <a:ext cx="7434064" cy="4191000"/>
          </a:xfrm>
        </p:spPr>
        <p:txBody>
          <a:bodyPr/>
          <a:lstStyle/>
          <a:p>
            <a:r>
              <a:rPr lang="en-US" sz="2400" dirty="0">
                <a:solidFill>
                  <a:srgbClr val="00B050"/>
                </a:solidFill>
              </a:rPr>
              <a:t>3. Developed Country, like Switzerland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“one that allows all its citizens to enjoy a free and healthy life in a safe environment.” </a:t>
            </a:r>
            <a:r>
              <a:rPr lang="en-US" sz="1800" b="0" i="1" dirty="0"/>
              <a:t>-- Kofi Annan, former Secretary General of the UN (2000)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For Crisis IT, it’s the top third of the vulnerable countries index </a:t>
            </a:r>
            <a:r>
              <a:rPr lang="en-US" b="0" i="1" dirty="0"/>
              <a:t>(sorted low to high… next slide). </a:t>
            </a:r>
          </a:p>
        </p:txBody>
      </p:sp>
    </p:spTree>
    <p:extLst>
      <p:ext uri="{BB962C8B-B14F-4D97-AF65-F5344CB8AC3E}">
        <p14:creationId xmlns:p14="http://schemas.microsoft.com/office/powerpoint/2010/main" val="24883670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14D49D5-5791-4F4E-A1A2-8032C4784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989" y="0"/>
            <a:ext cx="566951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628800"/>
            <a:ext cx="3456384" cy="1143000"/>
          </a:xfrm>
        </p:spPr>
        <p:txBody>
          <a:bodyPr/>
          <a:lstStyle/>
          <a:p>
            <a:r>
              <a:rPr lang="en-US" dirty="0"/>
              <a:t>Least Vulnerable Countries</a:t>
            </a:r>
          </a:p>
        </p:txBody>
      </p:sp>
      <p:sp>
        <p:nvSpPr>
          <p:cNvPr id="4" name="Speech Bubble: Oval 4">
            <a:extLst>
              <a:ext uri="{FF2B5EF4-FFF2-40B4-BE49-F238E27FC236}">
                <a16:creationId xmlns:a16="http://schemas.microsoft.com/office/drawing/2014/main" id="{6BC12956-19D3-44D0-A920-1C49FC759F86}"/>
              </a:ext>
            </a:extLst>
          </p:cNvPr>
          <p:cNvSpPr/>
          <p:nvPr/>
        </p:nvSpPr>
        <p:spPr>
          <a:xfrm>
            <a:off x="7246127" y="44624"/>
            <a:ext cx="1790369" cy="1296144"/>
          </a:xfrm>
          <a:prstGeom prst="wedgeEllipse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US is # 29</a:t>
            </a:r>
          </a:p>
        </p:txBody>
      </p:sp>
    </p:spTree>
    <p:extLst>
      <p:ext uri="{BB962C8B-B14F-4D97-AF65-F5344CB8AC3E}">
        <p14:creationId xmlns:p14="http://schemas.microsoft.com/office/powerpoint/2010/main" val="123932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DA58D4-7979-41E6-AC02-E4E002BA3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The most important take-away is that context matters. </a:t>
            </a:r>
          </a:p>
          <a:p>
            <a:pPr marL="811213" lvl="2" indent="-457200">
              <a:buFont typeface="+mj-lt"/>
              <a:buAutoNum type="alphaLcParenR"/>
            </a:pPr>
            <a:r>
              <a:rPr lang="en-US" dirty="0"/>
              <a:t>The scope, severity, location and timing determine which technology to apply.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Each audience has its own technology footprint</a:t>
            </a:r>
          </a:p>
          <a:p>
            <a:pPr marL="811213" lvl="2" indent="-457200">
              <a:buFont typeface="+mj-lt"/>
              <a:buAutoNum type="alphaLcParenR"/>
            </a:pPr>
            <a:r>
              <a:rPr lang="en-US" dirty="0"/>
              <a:t>Rule #1 is “know thy audience!”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DE102B-0DB7-4603-B690-800B8C71B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Conclusions?</a:t>
            </a:r>
          </a:p>
        </p:txBody>
      </p:sp>
    </p:spTree>
    <p:extLst>
      <p:ext uri="{BB962C8B-B14F-4D97-AF65-F5344CB8AC3E}">
        <p14:creationId xmlns:p14="http://schemas.microsoft.com/office/powerpoint/2010/main" val="2908331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01D8F-A402-4E63-8D72-8AD2098E5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&amp; Answers</a:t>
            </a:r>
          </a:p>
        </p:txBody>
      </p:sp>
    </p:spTree>
    <p:extLst>
      <p:ext uri="{BB962C8B-B14F-4D97-AF65-F5344CB8AC3E}">
        <p14:creationId xmlns:p14="http://schemas.microsoft.com/office/powerpoint/2010/main" val="1254732736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40927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Pulling it all together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1604392"/>
            <a:ext cx="8640960" cy="520898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Technology</a:t>
            </a:r>
            <a:r>
              <a:rPr lang="en-US" dirty="0"/>
              <a:t> is used to understand and communicate the historical trends, the pre-disaster, response, and post-disaster.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Can preserving data evolve with mining data? Is the “curatorial overload” a </a:t>
            </a:r>
            <a:r>
              <a:rPr lang="en-US" dirty="0">
                <a:solidFill>
                  <a:srgbClr val="FF0000"/>
                </a:solidFill>
              </a:rPr>
              <a:t>big data opportunity</a:t>
            </a:r>
            <a:r>
              <a:rPr lang="en-US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can we learn from </a:t>
            </a:r>
            <a:r>
              <a:rPr lang="en-US" dirty="0">
                <a:solidFill>
                  <a:srgbClr val="FF0000"/>
                </a:solidFill>
              </a:rPr>
              <a:t>AI &amp; data analysis </a:t>
            </a:r>
            <a:r>
              <a:rPr lang="en-US" dirty="0"/>
              <a:t>(applied to the archives of digital narratives) that will impact disaster preparedness?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Over 1.3 billion Swiss francs were raised by the IFRC alone in 2010-2014, but </a:t>
            </a:r>
            <a:r>
              <a:rPr lang="en-US" dirty="0">
                <a:solidFill>
                  <a:srgbClr val="FF0000"/>
                </a:solidFill>
              </a:rPr>
              <a:t>was the vulnerability of the Haiti people improved? </a:t>
            </a:r>
          </a:p>
          <a:p>
            <a:pPr marL="0" indent="0"/>
            <a:endParaRPr lang="en-US" sz="1200" dirty="0"/>
          </a:p>
          <a:p>
            <a:pPr marL="0" indent="0"/>
            <a:r>
              <a:rPr lang="en-US" dirty="0"/>
              <a:t>Haiti’s vulnerability rank in 2018 was 167 of 181 countries </a:t>
            </a:r>
            <a:r>
              <a:rPr lang="en-US" sz="1600" b="0" dirty="0"/>
              <a:t>(</a:t>
            </a:r>
            <a:r>
              <a:rPr lang="en-US" sz="1600" b="0" dirty="0">
                <a:hlinkClick r:id="rId3"/>
              </a:rPr>
              <a:t>https://gain.nd.edu/our-work/country-index/rankings/</a:t>
            </a:r>
            <a:r>
              <a:rPr lang="en-US" sz="1600" b="0" dirty="0"/>
              <a:t> </a:t>
            </a:r>
            <a:r>
              <a:rPr lang="en-US" sz="1600" dirty="0"/>
              <a:t>). </a:t>
            </a:r>
            <a:r>
              <a:rPr lang="en-US" sz="2200" dirty="0">
                <a:solidFill>
                  <a:srgbClr val="FF0000"/>
                </a:solidFill>
              </a:rPr>
              <a:t>The big measures matter.</a:t>
            </a:r>
          </a:p>
          <a:p>
            <a:pPr marL="0" indent="0"/>
            <a:endParaRPr lang="en-US" sz="900" dirty="0">
              <a:solidFill>
                <a:srgbClr val="FF0000"/>
              </a:solidFill>
            </a:endParaRPr>
          </a:p>
          <a:p>
            <a:pPr marL="0" indent="0"/>
            <a:r>
              <a:rPr lang="en-US" dirty="0"/>
              <a:t>“The [911] attack knocked out 300,000 voice access lines and 4.5 million data circuits and left ten cellular towers inactive, depriving 14,000 businesses and 20,000 residential customers of service.” </a:t>
            </a:r>
          </a:p>
          <a:p>
            <a:pPr marL="0" indent="0"/>
            <a:r>
              <a:rPr lang="en-US" b="0" i="1" dirty="0"/>
              <a:t>--Paul </a:t>
            </a:r>
            <a:r>
              <a:rPr lang="en-US" b="0" i="1" dirty="0" err="1"/>
              <a:t>Argenti</a:t>
            </a:r>
            <a:r>
              <a:rPr lang="en-US" b="0" i="1" dirty="0"/>
              <a:t>, HBR, Dec. 2002. </a:t>
            </a:r>
            <a:r>
              <a:rPr lang="en-US" sz="1400" b="0" dirty="0"/>
              <a:t> </a:t>
            </a:r>
            <a:r>
              <a:rPr lang="en-US" sz="2200" dirty="0">
                <a:solidFill>
                  <a:srgbClr val="FF0000"/>
                </a:solidFill>
              </a:rPr>
              <a:t>Communications matter.</a:t>
            </a:r>
            <a:endParaRPr lang="en-US" sz="2200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2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Lecture - </a:t>
            </a:r>
            <a:r>
              <a:rPr lang="en-US" sz="2800" dirty="0"/>
              <a:t>History of IT in Crisis Response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99816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Disasters* Continue to Rise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2348880"/>
            <a:ext cx="201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*Natural disaster trend is up, as “man-made” disasters decline (1970- 2020)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728169-F257-4620-8652-0DD4140F9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8954" y="1907396"/>
            <a:ext cx="6849428" cy="383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770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Cost of Disasters is Rising </a:t>
            </a:r>
            <a:r>
              <a:rPr lang="en-US" b="0" dirty="0"/>
              <a:t>($B)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185F6B-B84C-4DB8-A52B-72DF7E43E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2058815"/>
            <a:ext cx="6286500" cy="36118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AE97BC-A0CF-42A5-B825-BE96D4E31D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2058815"/>
            <a:ext cx="2868740" cy="33832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0" y="4725143"/>
            <a:ext cx="2808312" cy="9455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37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FD385E-E8C8-41AB-9C11-C0FEA1466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747" y="1916832"/>
            <a:ext cx="7850505" cy="46929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Decade of Wildfires </a:t>
            </a:r>
            <a:r>
              <a:rPr lang="en-US" b="0" dirty="0"/>
              <a:t>($B)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65EBAD74-9549-4C0C-881E-71F3DD1DB787}"/>
              </a:ext>
            </a:extLst>
          </p:cNvPr>
          <p:cNvSpPr/>
          <p:nvPr/>
        </p:nvSpPr>
        <p:spPr>
          <a:xfrm>
            <a:off x="1619672" y="2708920"/>
            <a:ext cx="2160240" cy="1800200"/>
          </a:xfrm>
          <a:prstGeom prst="flowChartConnec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Insured losses from wildfires in 2017, 18, 20 highest ever</a:t>
            </a:r>
          </a:p>
        </p:txBody>
      </p:sp>
    </p:spTree>
    <p:extLst>
      <p:ext uri="{BB962C8B-B14F-4D97-AF65-F5344CB8AC3E}">
        <p14:creationId xmlns:p14="http://schemas.microsoft.com/office/powerpoint/2010/main" val="379037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DF840-CEE5-4CAA-9780-75B1728FE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Catastrophes</a:t>
            </a:r>
          </a:p>
        </p:txBody>
      </p:sp>
    </p:spTree>
    <p:extLst>
      <p:ext uri="{BB962C8B-B14F-4D97-AF65-F5344CB8AC3E}">
        <p14:creationId xmlns:p14="http://schemas.microsoft.com/office/powerpoint/2010/main" val="259744359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6D6E3A9E70BF4C9F7CBB65C45C8143" ma:contentTypeVersion="0" ma:contentTypeDescription="Create a new document." ma:contentTypeScope="" ma:versionID="e217719a970581a934402205edb9f14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4F4B74D2-8896-4C44-B710-F16083910C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A94B6FA-71D9-417B-899C-4C80569698B6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IFRC_English</Template>
  <TotalTime>43578</TotalTime>
  <Words>3407</Words>
  <Application>Microsoft Office PowerPoint</Application>
  <PresentationFormat>On-screen Show (4:3)</PresentationFormat>
  <Paragraphs>366</Paragraphs>
  <Slides>47</Slides>
  <Notes>35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Arial</vt:lpstr>
      <vt:lpstr>Calibri</vt:lpstr>
      <vt:lpstr>Calibri (Body)</vt:lpstr>
      <vt:lpstr>Lucida Grande</vt:lpstr>
      <vt:lpstr>Roboto Slab</vt:lpstr>
      <vt:lpstr>Times New Roman</vt:lpstr>
      <vt:lpstr>Wingdings</vt:lpstr>
      <vt:lpstr>Office Theme</vt:lpstr>
      <vt:lpstr>1_Office Theme</vt:lpstr>
      <vt:lpstr>Crisis Informatics - an Excerpt Part 1</vt:lpstr>
      <vt:lpstr>Four Lectures from SI-537+, Fall 2020</vt:lpstr>
      <vt:lpstr>Who I Am…</vt:lpstr>
      <vt:lpstr>LTYM Story – Tell me three things</vt:lpstr>
      <vt:lpstr>3. Lecture - History of IT in Crisis Response </vt:lpstr>
      <vt:lpstr>Number of Disasters* Continue to Rise</vt:lpstr>
      <vt:lpstr>The Cost of Disasters is Rising ($B)</vt:lpstr>
      <vt:lpstr>Current Decade of Wildfires ($B)</vt:lpstr>
      <vt:lpstr>Catastrophes</vt:lpstr>
      <vt:lpstr>Factors of Crisis</vt:lpstr>
      <vt:lpstr>Indonesia, Dec. 26, 2004</vt:lpstr>
      <vt:lpstr>What is this large object?</vt:lpstr>
      <vt:lpstr>Haiti, Jan. 12, 2010</vt:lpstr>
      <vt:lpstr>2010 Haiti Earthquake Damage</vt:lpstr>
      <vt:lpstr>Philippines – Haiyan Cyclone, Nov. 2013</vt:lpstr>
      <vt:lpstr>PowerPoint Presentation</vt:lpstr>
      <vt:lpstr>PowerPoint Presentation</vt:lpstr>
      <vt:lpstr>RC Philippines Response – Jan. 2014</vt:lpstr>
      <vt:lpstr>Three ICT Things Different in Haiyan DR</vt:lpstr>
      <vt:lpstr>Japan – Tohuko Earthquake, Mar. 2011</vt:lpstr>
      <vt:lpstr>2011 Japanese Earthquake</vt:lpstr>
      <vt:lpstr>Polling Time</vt:lpstr>
      <vt:lpstr>Syrian Civil War</vt:lpstr>
      <vt:lpstr>Syrian Refugees – Sep. 2015 Information to survive</vt:lpstr>
      <vt:lpstr>Three ICT Things Different in Syrian DR</vt:lpstr>
      <vt:lpstr>Top Questions of Refugees in Greece</vt:lpstr>
      <vt:lpstr>Why the facts and photos?</vt:lpstr>
      <vt:lpstr>PowerPoint Presentation</vt:lpstr>
      <vt:lpstr>Disaster Risk vs. Vulnerability</vt:lpstr>
      <vt:lpstr>PowerPoint Presentation</vt:lpstr>
      <vt:lpstr>A Few Conclusions</vt:lpstr>
      <vt:lpstr>4. Lecture - A Crisis IT Framework </vt:lpstr>
      <vt:lpstr>A Personal Earthquake Story</vt:lpstr>
      <vt:lpstr>PowerPoint Presentation</vt:lpstr>
      <vt:lpstr>Severity –  levels of emergency</vt:lpstr>
      <vt:lpstr>Complex Emergencies</vt:lpstr>
      <vt:lpstr>WFP Emergency Levels</vt:lpstr>
      <vt:lpstr>Current OCHA Level 3 Emergencies </vt:lpstr>
      <vt:lpstr>Context – Where The Crisis Occurs</vt:lpstr>
      <vt:lpstr>Crisis Context It matters where you are in the world</vt:lpstr>
      <vt:lpstr>Crisis Context (Con.t)</vt:lpstr>
      <vt:lpstr>Crisis Context (Con.t)</vt:lpstr>
      <vt:lpstr>Least Vulnerable Countries</vt:lpstr>
      <vt:lpstr>Conclusions?</vt:lpstr>
      <vt:lpstr>Question &amp; Answers</vt:lpstr>
      <vt:lpstr>PowerPoint Presentation</vt:lpstr>
      <vt:lpstr>Pulling it all together</vt:lpstr>
    </vt:vector>
  </TitlesOfParts>
  <Company>IFRC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Digital Divide Initiative</dc:title>
  <dc:creator>Jeremy Mortimer</dc:creator>
  <cp:lastModifiedBy>Edward Happ</cp:lastModifiedBy>
  <cp:revision>988</cp:revision>
  <cp:lastPrinted>2020-09-17T19:38:05Z</cp:lastPrinted>
  <dcterms:created xsi:type="dcterms:W3CDTF">2010-03-04T15:12:21Z</dcterms:created>
  <dcterms:modified xsi:type="dcterms:W3CDTF">2021-06-08T17:32:57Z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0x010100D46D6E3A9E70BF4C9F7CBB65C45C8143</vt:lpwstr>
  </property>
</Properties>
</file>