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tags/tag1.xml" ContentType="application/vnd.openxmlformats-officedocument.presentationml.tags+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85" r:id="rId3"/>
  </p:sldMasterIdLst>
  <p:notesMasterIdLst>
    <p:notesMasterId r:id="rId39"/>
  </p:notesMasterIdLst>
  <p:handoutMasterIdLst>
    <p:handoutMasterId r:id="rId40"/>
  </p:handoutMasterIdLst>
  <p:sldIdLst>
    <p:sldId id="430" r:id="rId4"/>
    <p:sldId id="434" r:id="rId5"/>
    <p:sldId id="364" r:id="rId6"/>
    <p:sldId id="390" r:id="rId7"/>
    <p:sldId id="372" r:id="rId8"/>
    <p:sldId id="367" r:id="rId9"/>
    <p:sldId id="418" r:id="rId10"/>
    <p:sldId id="373" r:id="rId11"/>
    <p:sldId id="420" r:id="rId12"/>
    <p:sldId id="421" r:id="rId13"/>
    <p:sldId id="393" r:id="rId14"/>
    <p:sldId id="422" r:id="rId15"/>
    <p:sldId id="389" r:id="rId16"/>
    <p:sldId id="448" r:id="rId17"/>
    <p:sldId id="449" r:id="rId18"/>
    <p:sldId id="456" r:id="rId19"/>
    <p:sldId id="462" r:id="rId20"/>
    <p:sldId id="463" r:id="rId21"/>
    <p:sldId id="433" r:id="rId22"/>
    <p:sldId id="417" r:id="rId23"/>
    <p:sldId id="427" r:id="rId24"/>
    <p:sldId id="458" r:id="rId25"/>
    <p:sldId id="459" r:id="rId26"/>
    <p:sldId id="337" r:id="rId27"/>
    <p:sldId id="461" r:id="rId28"/>
    <p:sldId id="460" r:id="rId29"/>
    <p:sldId id="309" r:id="rId30"/>
    <p:sldId id="447" r:id="rId31"/>
    <p:sldId id="446" r:id="rId32"/>
    <p:sldId id="451" r:id="rId33"/>
    <p:sldId id="452" r:id="rId34"/>
    <p:sldId id="453" r:id="rId35"/>
    <p:sldId id="454" r:id="rId36"/>
    <p:sldId id="455" r:id="rId37"/>
    <p:sldId id="445" r:id="rId3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237" autoAdjust="0"/>
  </p:normalViewPr>
  <p:slideViewPr>
    <p:cSldViewPr>
      <p:cViewPr varScale="1">
        <p:scale>
          <a:sx n="69" d="100"/>
          <a:sy n="69" d="100"/>
        </p:scale>
        <p:origin x="-5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view3D>
      <c:rotX val="30"/>
      <c:perspective val="30"/>
    </c:view3D>
    <c:plotArea>
      <c:layout/>
      <c:pie3DChart>
        <c:varyColors val="1"/>
        <c:ser>
          <c:idx val="0"/>
          <c:order val="0"/>
          <c:tx>
            <c:strRef>
              <c:f>Sheet1!$B$1</c:f>
              <c:strCache>
                <c:ptCount val="1"/>
                <c:pt idx="0">
                  <c:v>Tweets</c:v>
                </c:pt>
              </c:strCache>
            </c:strRef>
          </c:tx>
          <c:explosion val="5"/>
          <c:dLbls>
            <c:dLbl>
              <c:idx val="0"/>
              <c:layout>
                <c:manualLayout>
                  <c:x val="-0.18036351706036746"/>
                  <c:y val="0.10365740740740741"/>
                </c:manualLayout>
              </c:layout>
              <c:tx>
                <c:rich>
                  <a:bodyPr/>
                  <a:lstStyle/>
                  <a:p>
                    <a:pPr>
                      <a:defRPr lang="en-US" sz="2000"/>
                    </a:pPr>
                    <a:r>
                      <a:rPr lang="en-US" sz="1800" dirty="0"/>
                      <a:t>Original</a:t>
                    </a:r>
                    <a:r>
                      <a:rPr lang="en-US" sz="2000" dirty="0"/>
                      <a:t>
</a:t>
                    </a:r>
                    <a:r>
                      <a:rPr lang="en-US" sz="3200" dirty="0"/>
                      <a:t>41%</a:t>
                    </a:r>
                  </a:p>
                </c:rich>
              </c:tx>
              <c:spPr/>
              <c:showCatName val="1"/>
              <c:showPercent val="1"/>
            </c:dLbl>
            <c:dLbl>
              <c:idx val="1"/>
              <c:layout>
                <c:manualLayout>
                  <c:x val="0.25831080489938846"/>
                  <c:y val="-0.12090004374453217"/>
                </c:manualLayout>
              </c:layout>
              <c:tx>
                <c:rich>
                  <a:bodyPr/>
                  <a:lstStyle/>
                  <a:p>
                    <a:r>
                      <a:rPr lang="en-US" sz="1600" dirty="0" err="1"/>
                      <a:t>Retweets</a:t>
                    </a:r>
                    <a:r>
                      <a:rPr lang="en-US" sz="1600" dirty="0"/>
                      <a:t>
</a:t>
                    </a:r>
                    <a:r>
                      <a:rPr lang="en-US" sz="3600" dirty="0"/>
                      <a:t>59%</a:t>
                    </a:r>
                    <a:endParaRPr lang="en-US" sz="2800" dirty="0"/>
                  </a:p>
                </c:rich>
              </c:tx>
              <c:showCatName val="1"/>
              <c:showPercent val="1"/>
            </c:dLbl>
            <c:txPr>
              <a:bodyPr/>
              <a:lstStyle/>
              <a:p>
                <a:pPr>
                  <a:defRPr lang="en-US"/>
                </a:pPr>
                <a:endParaRPr lang="en-US"/>
              </a:p>
            </c:txPr>
            <c:showCatName val="1"/>
            <c:showPercent val="1"/>
            <c:showLeaderLines val="1"/>
          </c:dLbls>
          <c:cat>
            <c:strRef>
              <c:f>Sheet1!$A$2:$A$3</c:f>
              <c:strCache>
                <c:ptCount val="2"/>
                <c:pt idx="0">
                  <c:v>Original</c:v>
                </c:pt>
                <c:pt idx="1">
                  <c:v>Retweets</c:v>
                </c:pt>
              </c:strCache>
            </c:strRef>
          </c:cat>
          <c:val>
            <c:numRef>
              <c:f>Sheet1!$B$2:$B$3</c:f>
              <c:numCache>
                <c:formatCode>General</c:formatCode>
                <c:ptCount val="2"/>
                <c:pt idx="0">
                  <c:v>41</c:v>
                </c:pt>
                <c:pt idx="1">
                  <c:v>59</c:v>
                </c:pt>
              </c:numCache>
            </c:numRef>
          </c:val>
        </c:ser>
        <c:dLbls>
          <c:showCatName val="1"/>
          <c:showPercent val="1"/>
        </c:dLbls>
      </c:pie3DChart>
    </c:plotArea>
    <c:plotVisOnly val="1"/>
  </c:chart>
  <c:externalData r:id="rId1"/>
</c:chartSpace>
</file>

<file path=ppt/diagrams/_rels/data11.xml.rels><?xml version="1.0" encoding="UTF-8" standalone="yes"?>
<Relationships xmlns="http://schemas.openxmlformats.org/package/2006/relationships"><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Ushahidi,</a:t>
          </a:r>
        </a:p>
        <a:p>
          <a:r>
            <a:rPr lang="en-US" sz="2400" dirty="0" smtClean="0"/>
            <a:t>Uncultured</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RC Haiti</a:t>
          </a:r>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Student</a:t>
          </a:r>
        </a:p>
        <a:p>
          <a:r>
            <a:rPr lang="en-US" sz="2400" dirty="0" smtClean="0"/>
            <a:t>Trashing</a:t>
          </a:r>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Policing by</a:t>
          </a:r>
        </a:p>
        <a:p>
          <a:r>
            <a:rPr lang="en-US" sz="2400" dirty="0" smtClean="0"/>
            <a:t>Crowd-</a:t>
          </a:r>
        </a:p>
        <a:p>
          <a:r>
            <a:rPr lang="en-US" sz="2400" dirty="0" smtClean="0"/>
            <a:t>sourcing</a:t>
          </a:r>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10326482-0401-4F46-9868-A000391CADD8}" type="presOf" srcId="{350BABB2-62EB-4F11-A69F-0812F5B2E1A5}" destId="{CD2FB85F-C94C-40DA-A661-F28888FAEB50}" srcOrd="0" destOrd="0" presId="urn:microsoft.com/office/officeart/2005/8/layout/matrix3"/>
    <dgm:cxn modelId="{0D05DE8A-7F59-4EFF-BADA-A37E0A995DC0}" srcId="{548BAD2F-B8D5-4CAC-9BAE-F5282E745D61}" destId="{2FEDEE1B-1E3C-4633-A7C5-ED2688AB543A}" srcOrd="3" destOrd="0" parTransId="{02570D6E-D57B-4E16-ADE9-B8427C5A999D}" sibTransId="{89EF5881-96A2-4043-8B04-93918B3708EF}"/>
    <dgm:cxn modelId="{B1A10489-6646-49CA-880C-D066CA6BEEE2}" srcId="{548BAD2F-B8D5-4CAC-9BAE-F5282E745D61}" destId="{350BABB2-62EB-4F11-A69F-0812F5B2E1A5}" srcOrd="2" destOrd="0" parTransId="{80158AE5-95C7-44F2-B515-4E18E7314445}" sibTransId="{CF8A344F-0512-442B-9B08-E11DE685B5AD}"/>
    <dgm:cxn modelId="{D54625A2-3AC6-49EB-BDC2-46228A9F256C}" type="presOf" srcId="{2FEDEE1B-1E3C-4633-A7C5-ED2688AB543A}" destId="{78A75251-7011-4F98-8C9E-EF8C0E1A0DAC}" srcOrd="0" destOrd="0" presId="urn:microsoft.com/office/officeart/2005/8/layout/matrix3"/>
    <dgm:cxn modelId="{38CD374D-7D21-42F7-87E3-3753A0E015A1}" srcId="{548BAD2F-B8D5-4CAC-9BAE-F5282E745D61}" destId="{271FD2EA-485D-493C-92F2-CC40C7EA25CE}" srcOrd="1" destOrd="0" parTransId="{B191AE50-BA45-4EA4-B5D1-99CB60499F4F}" sibTransId="{96F61A4B-0EEC-4957-B94C-8A74AA955271}"/>
    <dgm:cxn modelId="{9A0CA6F0-0013-4EDF-9092-89D01DA8C7D4}" type="presOf" srcId="{55D989BC-7E05-4F0A-8A28-21F2939BD225}" destId="{4FC6B2FC-AAC1-4C87-B5E2-64F40CA4C200}" srcOrd="0" destOrd="0" presId="urn:microsoft.com/office/officeart/2005/8/layout/matrix3"/>
    <dgm:cxn modelId="{68BFDF6D-2121-4F74-A663-61B73A3DF44A}" type="presOf" srcId="{271FD2EA-485D-493C-92F2-CC40C7EA25CE}" destId="{22F31E19-ACD3-4AEF-A569-A4DC86E7FCE7}" srcOrd="0" destOrd="0" presId="urn:microsoft.com/office/officeart/2005/8/layout/matrix3"/>
    <dgm:cxn modelId="{9EB85BEF-103C-4ADF-90DD-216BFCC5981C}" srcId="{548BAD2F-B8D5-4CAC-9BAE-F5282E745D61}" destId="{55D989BC-7E05-4F0A-8A28-21F2939BD225}" srcOrd="0" destOrd="0" parTransId="{F8761FEF-3E24-437A-B581-545FDCB0FC70}" sibTransId="{AA7C87C1-5B44-4A02-8C5D-11B605912B75}"/>
    <dgm:cxn modelId="{9C1F9393-DCF4-4FDF-942B-2C399C1E438B}" type="presOf" srcId="{548BAD2F-B8D5-4CAC-9BAE-F5282E745D61}" destId="{6790AA38-31E3-45B6-BFC4-2BC8178419C4}" srcOrd="0" destOrd="0" presId="urn:microsoft.com/office/officeart/2005/8/layout/matrix3"/>
    <dgm:cxn modelId="{79637B7B-E500-4680-9ACB-F1109FABC636}" type="presParOf" srcId="{6790AA38-31E3-45B6-BFC4-2BC8178419C4}" destId="{743C3C0E-BC7F-4D10-BFD2-D9B04492A9AE}" srcOrd="0" destOrd="0" presId="urn:microsoft.com/office/officeart/2005/8/layout/matrix3"/>
    <dgm:cxn modelId="{BE0A4679-CDED-4F6E-8F48-5D41F17CDE7D}" type="presParOf" srcId="{6790AA38-31E3-45B6-BFC4-2BC8178419C4}" destId="{4FC6B2FC-AAC1-4C87-B5E2-64F40CA4C200}" srcOrd="1" destOrd="0" presId="urn:microsoft.com/office/officeart/2005/8/layout/matrix3"/>
    <dgm:cxn modelId="{A4A7FEF9-3944-49E2-A84A-8B03086699AA}" type="presParOf" srcId="{6790AA38-31E3-45B6-BFC4-2BC8178419C4}" destId="{22F31E19-ACD3-4AEF-A569-A4DC86E7FCE7}" srcOrd="2" destOrd="0" presId="urn:microsoft.com/office/officeart/2005/8/layout/matrix3"/>
    <dgm:cxn modelId="{290DF3EA-EAE8-4657-BFA8-B35ECC12B346}" type="presParOf" srcId="{6790AA38-31E3-45B6-BFC4-2BC8178419C4}" destId="{CD2FB85F-C94C-40DA-A661-F28888FAEB50}" srcOrd="3" destOrd="0" presId="urn:microsoft.com/office/officeart/2005/8/layout/matrix3"/>
    <dgm:cxn modelId="{EE9FC7B4-05A2-4494-8B2C-AB7290E2B764}"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Robert</a:t>
          </a:r>
        </a:p>
        <a:p>
          <a:r>
            <a:rPr lang="en-US" sz="2400" dirty="0" err="1" smtClean="0"/>
            <a:t>Bellah</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32DDBBF2-7144-4F74-943C-C66D97048AF1}" type="presOf" srcId="{271FD2EA-485D-493C-92F2-CC40C7EA25CE}" destId="{22F31E19-ACD3-4AEF-A569-A4DC86E7FCE7}" srcOrd="0" destOrd="0" presId="urn:microsoft.com/office/officeart/2005/8/layout/matrix3"/>
    <dgm:cxn modelId="{0D05DE8A-7F59-4EFF-BADA-A37E0A995DC0}" srcId="{548BAD2F-B8D5-4CAC-9BAE-F5282E745D61}" destId="{2FEDEE1B-1E3C-4633-A7C5-ED2688AB543A}" srcOrd="3" destOrd="0" parTransId="{02570D6E-D57B-4E16-ADE9-B8427C5A999D}" sibTransId="{89EF5881-96A2-4043-8B04-93918B3708EF}"/>
    <dgm:cxn modelId="{B1A10489-6646-49CA-880C-D066CA6BEEE2}" srcId="{548BAD2F-B8D5-4CAC-9BAE-F5282E745D61}" destId="{350BABB2-62EB-4F11-A69F-0812F5B2E1A5}" srcOrd="2" destOrd="0" parTransId="{80158AE5-95C7-44F2-B515-4E18E7314445}" sibTransId="{CF8A344F-0512-442B-9B08-E11DE685B5AD}"/>
    <dgm:cxn modelId="{197A9963-9401-468C-AC63-B25388872E39}" type="presOf" srcId="{55D989BC-7E05-4F0A-8A28-21F2939BD225}" destId="{4FC6B2FC-AAC1-4C87-B5E2-64F40CA4C200}" srcOrd="0" destOrd="0" presId="urn:microsoft.com/office/officeart/2005/8/layout/matrix3"/>
    <dgm:cxn modelId="{AAD35154-D257-4A7F-97B7-170A9427C6D2}" type="presOf" srcId="{548BAD2F-B8D5-4CAC-9BAE-F5282E745D61}" destId="{6790AA38-31E3-45B6-BFC4-2BC8178419C4}" srcOrd="0" destOrd="0" presId="urn:microsoft.com/office/officeart/2005/8/layout/matrix3"/>
    <dgm:cxn modelId="{38CD374D-7D21-42F7-87E3-3753A0E015A1}" srcId="{548BAD2F-B8D5-4CAC-9BAE-F5282E745D61}" destId="{271FD2EA-485D-493C-92F2-CC40C7EA25CE}" srcOrd="1" destOrd="0" parTransId="{B191AE50-BA45-4EA4-B5D1-99CB60499F4F}" sibTransId="{96F61A4B-0EEC-4957-B94C-8A74AA955271}"/>
    <dgm:cxn modelId="{224FA8B7-8741-47FE-BBF7-94631A11E7BE}" type="presOf" srcId="{2FEDEE1B-1E3C-4633-A7C5-ED2688AB543A}" destId="{78A75251-7011-4F98-8C9E-EF8C0E1A0DAC}" srcOrd="0" destOrd="0" presId="urn:microsoft.com/office/officeart/2005/8/layout/matrix3"/>
    <dgm:cxn modelId="{9EB85BEF-103C-4ADF-90DD-216BFCC5981C}" srcId="{548BAD2F-B8D5-4CAC-9BAE-F5282E745D61}" destId="{55D989BC-7E05-4F0A-8A28-21F2939BD225}" srcOrd="0" destOrd="0" parTransId="{F8761FEF-3E24-437A-B581-545FDCB0FC70}" sibTransId="{AA7C87C1-5B44-4A02-8C5D-11B605912B75}"/>
    <dgm:cxn modelId="{111611A3-8FDB-4209-AF96-91197893F792}" type="presOf" srcId="{350BABB2-62EB-4F11-A69F-0812F5B2E1A5}" destId="{CD2FB85F-C94C-40DA-A661-F28888FAEB50}" srcOrd="0" destOrd="0" presId="urn:microsoft.com/office/officeart/2005/8/layout/matrix3"/>
    <dgm:cxn modelId="{14743FD8-EBB2-4F87-A0F2-FCFEF4957258}" type="presParOf" srcId="{6790AA38-31E3-45B6-BFC4-2BC8178419C4}" destId="{743C3C0E-BC7F-4D10-BFD2-D9B04492A9AE}" srcOrd="0" destOrd="0" presId="urn:microsoft.com/office/officeart/2005/8/layout/matrix3"/>
    <dgm:cxn modelId="{6CE6809F-0638-4A17-A8AB-21BE9ED4A6AA}" type="presParOf" srcId="{6790AA38-31E3-45B6-BFC4-2BC8178419C4}" destId="{4FC6B2FC-AAC1-4C87-B5E2-64F40CA4C200}" srcOrd="1" destOrd="0" presId="urn:microsoft.com/office/officeart/2005/8/layout/matrix3"/>
    <dgm:cxn modelId="{8C765FAB-059D-4DD1-BE0B-1E2D09462DE0}" type="presParOf" srcId="{6790AA38-31E3-45B6-BFC4-2BC8178419C4}" destId="{22F31E19-ACD3-4AEF-A569-A4DC86E7FCE7}" srcOrd="2" destOrd="0" presId="urn:microsoft.com/office/officeart/2005/8/layout/matrix3"/>
    <dgm:cxn modelId="{05058B25-5560-4A7F-BF6B-8B7A244B6A48}" type="presParOf" srcId="{6790AA38-31E3-45B6-BFC4-2BC8178419C4}" destId="{CD2FB85F-C94C-40DA-A661-F28888FAEB50}" srcOrd="3" destOrd="0" presId="urn:microsoft.com/office/officeart/2005/8/layout/matrix3"/>
    <dgm:cxn modelId="{977F3065-CB60-4E1A-92EA-9A6A73406DF2}"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24C698-A0A3-4065-925B-62DA26AE7AEF}" type="doc">
      <dgm:prSet loTypeId="urn:microsoft.com/office/officeart/2005/8/layout/vList3" loCatId="list" qsTypeId="urn:microsoft.com/office/officeart/2005/8/quickstyle/simple5" qsCatId="simple" csTypeId="urn:microsoft.com/office/officeart/2005/8/colors/accent1_2" csCatId="accent1" phldr="1"/>
      <dgm:spPr/>
    </dgm:pt>
    <dgm:pt modelId="{521669E5-3544-450E-9EE3-3A3485F88EAC}">
      <dgm:prSet phldrT="[Text]" custT="1">
        <dgm:style>
          <a:lnRef idx="0">
            <a:schemeClr val="accent3"/>
          </a:lnRef>
          <a:fillRef idx="3">
            <a:schemeClr val="accent3"/>
          </a:fillRef>
          <a:effectRef idx="3">
            <a:schemeClr val="accent3"/>
          </a:effectRef>
          <a:fontRef idx="minor">
            <a:schemeClr val="lt1"/>
          </a:fontRef>
        </dgm:style>
      </dgm:prSet>
      <dgm:spPr>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pPr>
          <a:r>
            <a:rPr lang="en-GB" sz="2800" b="1" i="1" dirty="0" smtClean="0">
              <a:latin typeface="+mj-lt"/>
              <a:ea typeface="Times" pitchFamily="18" charset="0"/>
              <a:cs typeface="Times New Roman" pitchFamily="18" charset="0"/>
            </a:rPr>
            <a:t>          People need </a:t>
          </a:r>
          <a:r>
            <a:rPr lang="en-GB" sz="4000" b="1" i="1" dirty="0" smtClean="0">
              <a:solidFill>
                <a:schemeClr val="accent6">
                  <a:lumMod val="50000"/>
                </a:schemeClr>
              </a:solidFill>
              <a:latin typeface="+mj-lt"/>
              <a:ea typeface="Times" pitchFamily="18" charset="0"/>
              <a:cs typeface="Times New Roman" pitchFamily="18" charset="0"/>
            </a:rPr>
            <a:t>information</a:t>
          </a:r>
          <a:r>
            <a:rPr lang="en-GB" sz="2800" b="1" i="1" dirty="0" smtClean="0">
              <a:solidFill>
                <a:schemeClr val="tx2">
                  <a:lumMod val="50000"/>
                </a:schemeClr>
              </a:solidFill>
              <a:latin typeface="+mj-lt"/>
              <a:ea typeface="Times" pitchFamily="18" charset="0"/>
              <a:cs typeface="Times New Roman" pitchFamily="18" charset="0"/>
            </a:rPr>
            <a:t> </a:t>
          </a:r>
          <a:r>
            <a:rPr lang="en-GB" sz="2800" b="1" i="1" dirty="0" smtClean="0">
              <a:solidFill>
                <a:schemeClr val="bg1"/>
              </a:solidFill>
              <a:latin typeface="+mj-lt"/>
              <a:ea typeface="Times" pitchFamily="18" charset="0"/>
              <a:cs typeface="Times New Roman" pitchFamily="18" charset="0"/>
            </a:rPr>
            <a:t>a</a:t>
          </a:r>
          <a:r>
            <a:rPr lang="en-GB" sz="2800" b="1" i="1" dirty="0" smtClean="0">
              <a:latin typeface="+mj-lt"/>
              <a:ea typeface="Times" pitchFamily="18" charset="0"/>
              <a:cs typeface="Times New Roman" pitchFamily="18" charset="0"/>
            </a:rPr>
            <a:t>s much as water, food, </a:t>
          </a:r>
          <a:br>
            <a:rPr lang="en-GB" sz="2800" b="1" i="1" dirty="0" smtClean="0">
              <a:latin typeface="+mj-lt"/>
              <a:ea typeface="Times" pitchFamily="18" charset="0"/>
              <a:cs typeface="Times New Roman" pitchFamily="18" charset="0"/>
            </a:rPr>
          </a:br>
          <a:r>
            <a:rPr lang="en-GB" sz="2800" b="1" i="1" dirty="0" smtClean="0">
              <a:latin typeface="+mj-lt"/>
              <a:ea typeface="Times" pitchFamily="18" charset="0"/>
              <a:cs typeface="Times New Roman" pitchFamily="18" charset="0"/>
            </a:rPr>
            <a:t>medicine or shelter. </a:t>
          </a:r>
        </a:p>
        <a:p>
          <a:pPr>
            <a:lnSpc>
              <a:spcPct val="100000"/>
            </a:lnSpc>
          </a:pPr>
          <a:r>
            <a:rPr lang="en-GB" sz="2800" b="1" i="1" dirty="0" smtClean="0">
              <a:solidFill>
                <a:schemeClr val="accent2"/>
              </a:solidFill>
              <a:latin typeface="+mj-lt"/>
              <a:ea typeface="Times" pitchFamily="18" charset="0"/>
              <a:cs typeface="Times New Roman" pitchFamily="18" charset="0"/>
            </a:rPr>
            <a:t>         </a:t>
          </a:r>
          <a:r>
            <a:rPr lang="en-GB" sz="4000" b="1" i="1" dirty="0" smtClean="0">
              <a:solidFill>
                <a:schemeClr val="accent6">
                  <a:lumMod val="50000"/>
                </a:schemeClr>
              </a:solidFill>
              <a:latin typeface="+mj-lt"/>
              <a:ea typeface="Times" pitchFamily="18" charset="0"/>
              <a:cs typeface="Times New Roman" pitchFamily="18" charset="0"/>
            </a:rPr>
            <a:t>Information</a:t>
          </a:r>
          <a:r>
            <a:rPr lang="en-GB" sz="2800" b="1" i="1" dirty="0" smtClean="0">
              <a:latin typeface="+mj-lt"/>
              <a:ea typeface="Times" pitchFamily="18" charset="0"/>
              <a:cs typeface="Times New Roman" pitchFamily="18" charset="0"/>
            </a:rPr>
            <a:t> can save lives, livelihoods and resources. </a:t>
          </a:r>
        </a:p>
        <a:p>
          <a:pPr>
            <a:lnSpc>
              <a:spcPct val="100000"/>
            </a:lnSpc>
          </a:pPr>
          <a:r>
            <a:rPr lang="en-GB" sz="4000" b="1" i="1" dirty="0" smtClean="0">
              <a:solidFill>
                <a:schemeClr val="tx1"/>
              </a:solidFill>
              <a:latin typeface="+mj-lt"/>
              <a:ea typeface="Times" pitchFamily="18" charset="0"/>
              <a:cs typeface="Times New Roman" pitchFamily="18" charset="0"/>
            </a:rPr>
            <a:t>     </a:t>
          </a:r>
          <a:r>
            <a:rPr lang="en-GB" sz="4000" b="1" i="1" dirty="0" smtClean="0">
              <a:solidFill>
                <a:schemeClr val="accent6">
                  <a:lumMod val="50000"/>
                </a:schemeClr>
              </a:solidFill>
              <a:latin typeface="+mj-lt"/>
              <a:ea typeface="Times" pitchFamily="18" charset="0"/>
              <a:cs typeface="Times New Roman" pitchFamily="18" charset="0"/>
            </a:rPr>
            <a:t>Information</a:t>
          </a:r>
          <a:r>
            <a:rPr lang="en-GB" sz="2800" b="1" i="1" dirty="0" smtClean="0">
              <a:latin typeface="+mj-lt"/>
              <a:ea typeface="Times" pitchFamily="18" charset="0"/>
              <a:cs typeface="Times New Roman" pitchFamily="18" charset="0"/>
            </a:rPr>
            <a:t> bestows power.” </a:t>
          </a:r>
          <a:endParaRPr lang="en-US" sz="2800" dirty="0">
            <a:latin typeface="+mj-lt"/>
          </a:endParaRPr>
        </a:p>
      </dgm:t>
    </dgm:pt>
    <dgm:pt modelId="{5501FE3B-2D61-4EA6-B54A-46CF23B96759}" type="parTrans" cxnId="{D5120D4F-F3B4-4F86-811B-5539E50BD6CA}">
      <dgm:prSet/>
      <dgm:spPr/>
      <dgm:t>
        <a:bodyPr/>
        <a:lstStyle/>
        <a:p>
          <a:endParaRPr lang="en-US">
            <a:latin typeface="+mj-lt"/>
          </a:endParaRPr>
        </a:p>
      </dgm:t>
    </dgm:pt>
    <dgm:pt modelId="{E87EC5D5-4932-4A5D-B86F-DFC2A77E9611}" type="sibTrans" cxnId="{D5120D4F-F3B4-4F86-811B-5539E50BD6CA}">
      <dgm:prSet/>
      <dgm:spPr/>
      <dgm:t>
        <a:bodyPr/>
        <a:lstStyle/>
        <a:p>
          <a:endParaRPr lang="en-US">
            <a:latin typeface="+mj-lt"/>
          </a:endParaRPr>
        </a:p>
      </dgm:t>
    </dgm:pt>
    <dgm:pt modelId="{82E92EE9-8E89-48B7-B47E-7F0B656B3105}" type="pres">
      <dgm:prSet presAssocID="{6E24C698-A0A3-4065-925B-62DA26AE7AEF}" presName="linearFlow" presStyleCnt="0">
        <dgm:presLayoutVars>
          <dgm:dir/>
          <dgm:resizeHandles val="exact"/>
        </dgm:presLayoutVars>
      </dgm:prSet>
      <dgm:spPr/>
    </dgm:pt>
    <dgm:pt modelId="{6852C306-EDB7-4E01-8746-1D853D2EC7B2}" type="pres">
      <dgm:prSet presAssocID="{521669E5-3544-450E-9EE3-3A3485F88EAC}" presName="composite" presStyleCnt="0"/>
      <dgm:spPr/>
    </dgm:pt>
    <dgm:pt modelId="{484B5D53-3DAD-4671-8693-4EC034AA8351}" type="pres">
      <dgm:prSet presAssocID="{521669E5-3544-450E-9EE3-3A3485F88EAC}" presName="imgShp" presStyleLbl="fgImgPlace1" presStyleIdx="0" presStyleCnt="1" custScaleX="326719" custScaleY="494996" custLinFactNeighborX="-82392" custLinFactNeighborY="-471"/>
      <dgm:spPr>
        <a:prstGeom prst="roundRect">
          <a:avLst/>
        </a:prstGeom>
        <a:blipFill rotWithShape="0">
          <a:blip xmlns:r="http://schemas.openxmlformats.org/officeDocument/2006/relationships" r:embed="rId1"/>
          <a:stretch>
            <a:fillRect/>
          </a:stretch>
        </a:blipFill>
      </dgm:spPr>
    </dgm:pt>
    <dgm:pt modelId="{42CC53C6-CA56-4209-BDAB-EF08FB8BC516}" type="pres">
      <dgm:prSet presAssocID="{521669E5-3544-450E-9EE3-3A3485F88EAC}" presName="txShp" presStyleLbl="node1" presStyleIdx="0" presStyleCnt="1" custScaleX="110550" custScaleY="495292" custLinFactNeighborX="10729" custLinFactNeighborY="-323">
        <dgm:presLayoutVars>
          <dgm:bulletEnabled val="1"/>
        </dgm:presLayoutVars>
      </dgm:prSet>
      <dgm:spPr/>
      <dgm:t>
        <a:bodyPr/>
        <a:lstStyle/>
        <a:p>
          <a:endParaRPr lang="en-US"/>
        </a:p>
      </dgm:t>
    </dgm:pt>
  </dgm:ptLst>
  <dgm:cxnLst>
    <dgm:cxn modelId="{C66FE794-94A3-40B0-9F97-5FC8B3956867}" type="presOf" srcId="{521669E5-3544-450E-9EE3-3A3485F88EAC}" destId="{42CC53C6-CA56-4209-BDAB-EF08FB8BC516}" srcOrd="0" destOrd="0" presId="urn:microsoft.com/office/officeart/2005/8/layout/vList3"/>
    <dgm:cxn modelId="{D5120D4F-F3B4-4F86-811B-5539E50BD6CA}" srcId="{6E24C698-A0A3-4065-925B-62DA26AE7AEF}" destId="{521669E5-3544-450E-9EE3-3A3485F88EAC}" srcOrd="0" destOrd="0" parTransId="{5501FE3B-2D61-4EA6-B54A-46CF23B96759}" sibTransId="{E87EC5D5-4932-4A5D-B86F-DFC2A77E9611}"/>
    <dgm:cxn modelId="{194CBA84-7DE5-4C7A-8674-8993776ACD40}" type="presOf" srcId="{6E24C698-A0A3-4065-925B-62DA26AE7AEF}" destId="{82E92EE9-8E89-48B7-B47E-7F0B656B3105}" srcOrd="0" destOrd="0" presId="urn:microsoft.com/office/officeart/2005/8/layout/vList3"/>
    <dgm:cxn modelId="{D2E3B858-7C74-4790-9716-496BB32130AB}" type="presParOf" srcId="{82E92EE9-8E89-48B7-B47E-7F0B656B3105}" destId="{6852C306-EDB7-4E01-8746-1D853D2EC7B2}" srcOrd="0" destOrd="0" presId="urn:microsoft.com/office/officeart/2005/8/layout/vList3"/>
    <dgm:cxn modelId="{2D77BC7B-423D-48D3-9F6B-063BC6A29419}" type="presParOf" srcId="{6852C306-EDB7-4E01-8746-1D853D2EC7B2}" destId="{484B5D53-3DAD-4671-8693-4EC034AA8351}" srcOrd="0" destOrd="0" presId="urn:microsoft.com/office/officeart/2005/8/layout/vList3"/>
    <dgm:cxn modelId="{27DB0659-1052-47B1-B238-A5838AE8C504}" type="presParOf" srcId="{6852C306-EDB7-4E01-8746-1D853D2EC7B2}" destId="{42CC53C6-CA56-4209-BDAB-EF08FB8BC516}"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72C524-49A7-425D-9DB5-6480537EFD33}"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2CFA6765-C06F-43DC-BAF6-E462070A915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sz="2600" b="1" dirty="0" smtClean="0"/>
            <a:t>What are you trying to do? </a:t>
          </a:r>
          <a:r>
            <a:rPr lang="en-US" sz="2000" b="1" dirty="0" smtClean="0"/>
            <a:t>(intent)</a:t>
          </a:r>
          <a:endParaRPr lang="en-US" sz="2600" dirty="0"/>
        </a:p>
      </dgm:t>
    </dgm:pt>
    <dgm:pt modelId="{CC6485C6-0BB1-4BCA-B4E2-047020BA212E}" type="parTrans" cxnId="{DEB28804-0ADB-46B3-A914-97F579E04AE2}">
      <dgm:prSet/>
      <dgm:spPr/>
      <dgm:t>
        <a:bodyPr/>
        <a:lstStyle/>
        <a:p>
          <a:endParaRPr lang="en-US"/>
        </a:p>
      </dgm:t>
    </dgm:pt>
    <dgm:pt modelId="{34E4CA4D-92B2-42DC-9C00-076C7880B466}" type="sibTrans" cxnId="{DEB28804-0ADB-46B3-A914-97F579E04AE2}">
      <dgm:prSet/>
      <dgm:spPr/>
      <dgm:t>
        <a:bodyPr/>
        <a:lstStyle/>
        <a:p>
          <a:endParaRPr lang="en-US"/>
        </a:p>
      </dgm:t>
    </dgm:pt>
    <dgm:pt modelId="{C5985642-1322-45A1-AE53-27888EB25858}">
      <dgm:prSet/>
      <dgm:spPr>
        <a:ln>
          <a:noFill/>
        </a:ln>
        <a:effectLst/>
        <a:scene3d>
          <a:camera prst="orthographicFront">
            <a:rot lat="0" lon="0" rev="0"/>
          </a:camera>
          <a:lightRig rig="contrasting" dir="t">
            <a:rot lat="0" lon="0" rev="7800000"/>
          </a:lightRig>
        </a:scene3d>
        <a:sp3d>
          <a:bevelT w="139700" h="139700"/>
        </a:sp3d>
      </dgm:spPr>
      <dgm:t>
        <a:bodyPr/>
        <a:lstStyle/>
        <a:p>
          <a:pPr rtl="0"/>
          <a:r>
            <a:rPr lang="en-GB" i="1" dirty="0" smtClean="0"/>
            <a:t>1:1 action? Amplify? Mass action?</a:t>
          </a:r>
          <a:endParaRPr lang="en-US" i="1" dirty="0"/>
        </a:p>
      </dgm:t>
    </dgm:pt>
    <dgm:pt modelId="{90B56A1B-3DD9-479B-BA08-E7F339367853}" type="parTrans" cxnId="{8FF14F28-8CFE-4A68-AD03-0DCC376DBDAE}">
      <dgm:prSet/>
      <dgm:spPr/>
      <dgm:t>
        <a:bodyPr/>
        <a:lstStyle/>
        <a:p>
          <a:endParaRPr lang="en-US"/>
        </a:p>
      </dgm:t>
    </dgm:pt>
    <dgm:pt modelId="{991E355F-5C96-41F5-8E63-492EDB06D831}" type="sibTrans" cxnId="{8FF14F28-8CFE-4A68-AD03-0DCC376DBDAE}">
      <dgm:prSet/>
      <dgm:spPr/>
      <dgm:t>
        <a:bodyPr/>
        <a:lstStyle/>
        <a:p>
          <a:endParaRPr lang="en-US"/>
        </a:p>
      </dgm:t>
    </dgm:pt>
    <dgm:pt modelId="{F675C790-457A-4B04-BD19-3557884B299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Who is your audience?</a:t>
          </a:r>
          <a:endParaRPr lang="en-US" dirty="0"/>
        </a:p>
      </dgm:t>
    </dgm:pt>
    <dgm:pt modelId="{7F3DB67D-7B95-493B-8B45-FA41A569CCF2}" type="parTrans" cxnId="{1C151B2E-1F8A-48E8-8F6D-0F04D546B1CB}">
      <dgm:prSet/>
      <dgm:spPr/>
      <dgm:t>
        <a:bodyPr/>
        <a:lstStyle/>
        <a:p>
          <a:endParaRPr lang="en-US"/>
        </a:p>
      </dgm:t>
    </dgm:pt>
    <dgm:pt modelId="{819B4139-680F-402A-B8D8-3371C2E1C4A4}" type="sibTrans" cxnId="{1C151B2E-1F8A-48E8-8F6D-0F04D546B1CB}">
      <dgm:prSet/>
      <dgm:spPr/>
      <dgm:t>
        <a:bodyPr/>
        <a:lstStyle/>
        <a:p>
          <a:endParaRPr lang="en-US"/>
        </a:p>
      </dgm:t>
    </dgm:pt>
    <dgm:pt modelId="{186629FA-A874-4F18-9E33-D3F6DB8C3D7F}">
      <dgm:prSet/>
      <dgm:spPr>
        <a:ln>
          <a:noFill/>
        </a:ln>
        <a:effectLst/>
        <a:scene3d>
          <a:camera prst="orthographicFront">
            <a:rot lat="0" lon="0" rev="0"/>
          </a:camera>
          <a:lightRig rig="contrasting" dir="t">
            <a:rot lat="0" lon="0" rev="7800000"/>
          </a:lightRig>
        </a:scene3d>
        <a:sp3d>
          <a:bevelT w="139700" h="139700"/>
        </a:sp3d>
      </dgm:spPr>
      <dgm:t>
        <a:bodyPr/>
        <a:lstStyle/>
        <a:p>
          <a:pPr rtl="0"/>
          <a:r>
            <a:rPr lang="en-US" i="1" dirty="0" smtClean="0"/>
            <a:t>Beneficiaries, Donors, NGOs, Volunteers?</a:t>
          </a:r>
          <a:endParaRPr lang="en-US" dirty="0"/>
        </a:p>
      </dgm:t>
    </dgm:pt>
    <dgm:pt modelId="{2DB3C218-10DD-4EFC-9A27-8FC398910574}" type="parTrans" cxnId="{B3F7DFD4-D083-4F5F-8233-DA874EF31E7A}">
      <dgm:prSet/>
      <dgm:spPr/>
      <dgm:t>
        <a:bodyPr/>
        <a:lstStyle/>
        <a:p>
          <a:endParaRPr lang="en-US"/>
        </a:p>
      </dgm:t>
    </dgm:pt>
    <dgm:pt modelId="{47056619-E06A-4270-84A0-8721C3400A76}" type="sibTrans" cxnId="{B3F7DFD4-D083-4F5F-8233-DA874EF31E7A}">
      <dgm:prSet/>
      <dgm:spPr/>
      <dgm:t>
        <a:bodyPr/>
        <a:lstStyle/>
        <a:p>
          <a:endParaRPr lang="en-US"/>
        </a:p>
      </dgm:t>
    </dgm:pt>
    <dgm:pt modelId="{20ED85DE-01A5-45D4-95B0-2D3280A45D3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What is fundamental in disaster relief?</a:t>
          </a:r>
          <a:endParaRPr lang="en-US" dirty="0"/>
        </a:p>
      </dgm:t>
    </dgm:pt>
    <dgm:pt modelId="{7737CCA3-012F-4727-B368-D1D1485812E3}" type="parTrans" cxnId="{FA8E5F58-6FE9-4F20-8014-4F3DD9A55BA7}">
      <dgm:prSet/>
      <dgm:spPr/>
      <dgm:t>
        <a:bodyPr/>
        <a:lstStyle/>
        <a:p>
          <a:endParaRPr lang="en-US"/>
        </a:p>
      </dgm:t>
    </dgm:pt>
    <dgm:pt modelId="{625FD14C-DA29-48B0-B94D-1EDC2E09A2A9}" type="sibTrans" cxnId="{FA8E5F58-6FE9-4F20-8014-4F3DD9A55BA7}">
      <dgm:prSet/>
      <dgm:spPr/>
      <dgm:t>
        <a:bodyPr/>
        <a:lstStyle/>
        <a:p>
          <a:endParaRPr lang="en-US"/>
        </a:p>
      </dgm:t>
    </dgm:pt>
    <dgm:pt modelId="{0D6922C4-0EF0-4784-8743-4AE66233F7D3}">
      <dgm:prSet/>
      <dgm:spPr>
        <a:ln>
          <a:noFill/>
        </a:ln>
        <a:effectLst/>
        <a:scene3d>
          <a:camera prst="orthographicFront">
            <a:rot lat="0" lon="0" rev="0"/>
          </a:camera>
          <a:lightRig rig="contrasting" dir="t">
            <a:rot lat="0" lon="0" rev="7800000"/>
          </a:lightRig>
        </a:scene3d>
        <a:sp3d>
          <a:bevelT w="139700" h="139700"/>
        </a:sp3d>
      </dgm:spPr>
      <dgm:t>
        <a:bodyPr/>
        <a:lstStyle/>
        <a:p>
          <a:pPr rtl="0"/>
          <a:r>
            <a:rPr lang="en-US" i="1" dirty="0" smtClean="0"/>
            <a:t>Speed?  Coverage? Accuracy?</a:t>
          </a:r>
          <a:endParaRPr lang="en-US" dirty="0"/>
        </a:p>
      </dgm:t>
    </dgm:pt>
    <dgm:pt modelId="{AC339FED-6B18-4E41-AC99-19ED4483E4FF}" type="parTrans" cxnId="{AC2FE4A8-6317-4930-AACA-016FC80B237E}">
      <dgm:prSet/>
      <dgm:spPr/>
      <dgm:t>
        <a:bodyPr/>
        <a:lstStyle/>
        <a:p>
          <a:endParaRPr lang="en-US"/>
        </a:p>
      </dgm:t>
    </dgm:pt>
    <dgm:pt modelId="{E089963F-22C5-4EAD-A180-50B00E0EB32B}" type="sibTrans" cxnId="{AC2FE4A8-6317-4930-AACA-016FC80B237E}">
      <dgm:prSet/>
      <dgm:spPr/>
      <dgm:t>
        <a:bodyPr/>
        <a:lstStyle/>
        <a:p>
          <a:endParaRPr lang="en-US"/>
        </a:p>
      </dgm:t>
    </dgm:pt>
    <dgm:pt modelId="{531DA206-4DC5-4F83-9FE8-3CA1BC46DB44}" type="pres">
      <dgm:prSet presAssocID="{CF72C524-49A7-425D-9DB5-6480537EFD33}" presName="Name0" presStyleCnt="0">
        <dgm:presLayoutVars>
          <dgm:dir/>
          <dgm:animLvl val="lvl"/>
          <dgm:resizeHandles val="exact"/>
        </dgm:presLayoutVars>
      </dgm:prSet>
      <dgm:spPr/>
      <dgm:t>
        <a:bodyPr/>
        <a:lstStyle/>
        <a:p>
          <a:endParaRPr lang="en-GB"/>
        </a:p>
      </dgm:t>
    </dgm:pt>
    <dgm:pt modelId="{1870AE9C-DE74-4BD2-B62E-551EBB7997EC}" type="pres">
      <dgm:prSet presAssocID="{2CFA6765-C06F-43DC-BAF6-E462070A9155}" presName="linNode" presStyleCnt="0"/>
      <dgm:spPr/>
    </dgm:pt>
    <dgm:pt modelId="{B7672B5E-7EDA-4BC5-BB55-FE7B71781540}" type="pres">
      <dgm:prSet presAssocID="{2CFA6765-C06F-43DC-BAF6-E462070A9155}" presName="parentText" presStyleLbl="node1" presStyleIdx="0" presStyleCnt="3">
        <dgm:presLayoutVars>
          <dgm:chMax val="1"/>
          <dgm:bulletEnabled val="1"/>
        </dgm:presLayoutVars>
      </dgm:prSet>
      <dgm:spPr/>
      <dgm:t>
        <a:bodyPr/>
        <a:lstStyle/>
        <a:p>
          <a:endParaRPr lang="en-GB"/>
        </a:p>
      </dgm:t>
    </dgm:pt>
    <dgm:pt modelId="{5D5C608F-1114-442F-9688-427462DC4DEB}" type="pres">
      <dgm:prSet presAssocID="{2CFA6765-C06F-43DC-BAF6-E462070A9155}" presName="descendantText" presStyleLbl="alignAccFollowNode1" presStyleIdx="0" presStyleCnt="3">
        <dgm:presLayoutVars>
          <dgm:bulletEnabled val="1"/>
        </dgm:presLayoutVars>
      </dgm:prSet>
      <dgm:spPr/>
      <dgm:t>
        <a:bodyPr/>
        <a:lstStyle/>
        <a:p>
          <a:endParaRPr lang="en-GB"/>
        </a:p>
      </dgm:t>
    </dgm:pt>
    <dgm:pt modelId="{5CA486B9-F557-4C38-8BDE-6A02648EDC57}" type="pres">
      <dgm:prSet presAssocID="{34E4CA4D-92B2-42DC-9C00-076C7880B466}" presName="sp" presStyleCnt="0"/>
      <dgm:spPr/>
    </dgm:pt>
    <dgm:pt modelId="{35D91F0E-D063-43E1-B035-9ACE12488F09}" type="pres">
      <dgm:prSet presAssocID="{F675C790-457A-4B04-BD19-3557884B2999}" presName="linNode" presStyleCnt="0"/>
      <dgm:spPr/>
    </dgm:pt>
    <dgm:pt modelId="{00202CBA-5075-4DF0-BC5A-E327AECEBF85}" type="pres">
      <dgm:prSet presAssocID="{F675C790-457A-4B04-BD19-3557884B2999}" presName="parentText" presStyleLbl="node1" presStyleIdx="1" presStyleCnt="3">
        <dgm:presLayoutVars>
          <dgm:chMax val="1"/>
          <dgm:bulletEnabled val="1"/>
        </dgm:presLayoutVars>
      </dgm:prSet>
      <dgm:spPr/>
      <dgm:t>
        <a:bodyPr/>
        <a:lstStyle/>
        <a:p>
          <a:endParaRPr lang="en-GB"/>
        </a:p>
      </dgm:t>
    </dgm:pt>
    <dgm:pt modelId="{440BCF5D-6D08-44D8-9C7F-7463A08395F1}" type="pres">
      <dgm:prSet presAssocID="{F675C790-457A-4B04-BD19-3557884B2999}" presName="descendantText" presStyleLbl="alignAccFollowNode1" presStyleIdx="1" presStyleCnt="3">
        <dgm:presLayoutVars>
          <dgm:bulletEnabled val="1"/>
        </dgm:presLayoutVars>
      </dgm:prSet>
      <dgm:spPr/>
      <dgm:t>
        <a:bodyPr/>
        <a:lstStyle/>
        <a:p>
          <a:endParaRPr lang="en-GB"/>
        </a:p>
      </dgm:t>
    </dgm:pt>
    <dgm:pt modelId="{0DEB2E42-F3EA-40E7-BBC6-2C342FDA8D04}" type="pres">
      <dgm:prSet presAssocID="{819B4139-680F-402A-B8D8-3371C2E1C4A4}" presName="sp" presStyleCnt="0"/>
      <dgm:spPr/>
    </dgm:pt>
    <dgm:pt modelId="{11162572-76CA-47FA-A509-64878E3DEAC6}" type="pres">
      <dgm:prSet presAssocID="{20ED85DE-01A5-45D4-95B0-2D3280A45D3E}" presName="linNode" presStyleCnt="0"/>
      <dgm:spPr/>
    </dgm:pt>
    <dgm:pt modelId="{BB31F088-3661-4F09-81A5-A1710AF635C0}" type="pres">
      <dgm:prSet presAssocID="{20ED85DE-01A5-45D4-95B0-2D3280A45D3E}" presName="parentText" presStyleLbl="node1" presStyleIdx="2" presStyleCnt="3">
        <dgm:presLayoutVars>
          <dgm:chMax val="1"/>
          <dgm:bulletEnabled val="1"/>
        </dgm:presLayoutVars>
      </dgm:prSet>
      <dgm:spPr/>
      <dgm:t>
        <a:bodyPr/>
        <a:lstStyle/>
        <a:p>
          <a:endParaRPr lang="en-GB"/>
        </a:p>
      </dgm:t>
    </dgm:pt>
    <dgm:pt modelId="{F7DDD26E-8C29-4C98-A245-3C4D71B083D3}" type="pres">
      <dgm:prSet presAssocID="{20ED85DE-01A5-45D4-95B0-2D3280A45D3E}" presName="descendantText" presStyleLbl="alignAccFollowNode1" presStyleIdx="2" presStyleCnt="3">
        <dgm:presLayoutVars>
          <dgm:bulletEnabled val="1"/>
        </dgm:presLayoutVars>
      </dgm:prSet>
      <dgm:spPr/>
      <dgm:t>
        <a:bodyPr/>
        <a:lstStyle/>
        <a:p>
          <a:endParaRPr lang="en-GB"/>
        </a:p>
      </dgm:t>
    </dgm:pt>
  </dgm:ptLst>
  <dgm:cxnLst>
    <dgm:cxn modelId="{B3F7DFD4-D083-4F5F-8233-DA874EF31E7A}" srcId="{F675C790-457A-4B04-BD19-3557884B2999}" destId="{186629FA-A874-4F18-9E33-D3F6DB8C3D7F}" srcOrd="0" destOrd="0" parTransId="{2DB3C218-10DD-4EFC-9A27-8FC398910574}" sibTransId="{47056619-E06A-4270-84A0-8721C3400A76}"/>
    <dgm:cxn modelId="{DEB28804-0ADB-46B3-A914-97F579E04AE2}" srcId="{CF72C524-49A7-425D-9DB5-6480537EFD33}" destId="{2CFA6765-C06F-43DC-BAF6-E462070A9155}" srcOrd="0" destOrd="0" parTransId="{CC6485C6-0BB1-4BCA-B4E2-047020BA212E}" sibTransId="{34E4CA4D-92B2-42DC-9C00-076C7880B466}"/>
    <dgm:cxn modelId="{8FF14F28-8CFE-4A68-AD03-0DCC376DBDAE}" srcId="{2CFA6765-C06F-43DC-BAF6-E462070A9155}" destId="{C5985642-1322-45A1-AE53-27888EB25858}" srcOrd="0" destOrd="0" parTransId="{90B56A1B-3DD9-479B-BA08-E7F339367853}" sibTransId="{991E355F-5C96-41F5-8E63-492EDB06D831}"/>
    <dgm:cxn modelId="{FA8E5F58-6FE9-4F20-8014-4F3DD9A55BA7}" srcId="{CF72C524-49A7-425D-9DB5-6480537EFD33}" destId="{20ED85DE-01A5-45D4-95B0-2D3280A45D3E}" srcOrd="2" destOrd="0" parTransId="{7737CCA3-012F-4727-B368-D1D1485812E3}" sibTransId="{625FD14C-DA29-48B0-B94D-1EDC2E09A2A9}"/>
    <dgm:cxn modelId="{05FDD104-953A-4181-92DC-F869F3D3F7A3}" type="presOf" srcId="{186629FA-A874-4F18-9E33-D3F6DB8C3D7F}" destId="{440BCF5D-6D08-44D8-9C7F-7463A08395F1}" srcOrd="0" destOrd="0" presId="urn:microsoft.com/office/officeart/2005/8/layout/vList5"/>
    <dgm:cxn modelId="{356863C3-149A-4A07-8491-2EE996480E61}" type="presOf" srcId="{F675C790-457A-4B04-BD19-3557884B2999}" destId="{00202CBA-5075-4DF0-BC5A-E327AECEBF85}" srcOrd="0" destOrd="0" presId="urn:microsoft.com/office/officeart/2005/8/layout/vList5"/>
    <dgm:cxn modelId="{AC2FE4A8-6317-4930-AACA-016FC80B237E}" srcId="{20ED85DE-01A5-45D4-95B0-2D3280A45D3E}" destId="{0D6922C4-0EF0-4784-8743-4AE66233F7D3}" srcOrd="0" destOrd="0" parTransId="{AC339FED-6B18-4E41-AC99-19ED4483E4FF}" sibTransId="{E089963F-22C5-4EAD-A180-50B00E0EB32B}"/>
    <dgm:cxn modelId="{48889322-8E77-4BC2-8FB4-144B44593B79}" type="presOf" srcId="{C5985642-1322-45A1-AE53-27888EB25858}" destId="{5D5C608F-1114-442F-9688-427462DC4DEB}" srcOrd="0" destOrd="0" presId="urn:microsoft.com/office/officeart/2005/8/layout/vList5"/>
    <dgm:cxn modelId="{D06CE0E2-4385-4CE7-B1A6-BA93128ABD6A}" type="presOf" srcId="{2CFA6765-C06F-43DC-BAF6-E462070A9155}" destId="{B7672B5E-7EDA-4BC5-BB55-FE7B71781540}" srcOrd="0" destOrd="0" presId="urn:microsoft.com/office/officeart/2005/8/layout/vList5"/>
    <dgm:cxn modelId="{D8DAAC1B-E2ED-4A3E-A56C-98D390737F44}" type="presOf" srcId="{CF72C524-49A7-425D-9DB5-6480537EFD33}" destId="{531DA206-4DC5-4F83-9FE8-3CA1BC46DB44}" srcOrd="0" destOrd="0" presId="urn:microsoft.com/office/officeart/2005/8/layout/vList5"/>
    <dgm:cxn modelId="{1C151B2E-1F8A-48E8-8F6D-0F04D546B1CB}" srcId="{CF72C524-49A7-425D-9DB5-6480537EFD33}" destId="{F675C790-457A-4B04-BD19-3557884B2999}" srcOrd="1" destOrd="0" parTransId="{7F3DB67D-7B95-493B-8B45-FA41A569CCF2}" sibTransId="{819B4139-680F-402A-B8D8-3371C2E1C4A4}"/>
    <dgm:cxn modelId="{C0A9734D-8260-4255-BA99-9F413F352C61}" type="presOf" srcId="{0D6922C4-0EF0-4784-8743-4AE66233F7D3}" destId="{F7DDD26E-8C29-4C98-A245-3C4D71B083D3}" srcOrd="0" destOrd="0" presId="urn:microsoft.com/office/officeart/2005/8/layout/vList5"/>
    <dgm:cxn modelId="{8C2D8034-380F-40A0-99A2-E8AE3C69C2A5}" type="presOf" srcId="{20ED85DE-01A5-45D4-95B0-2D3280A45D3E}" destId="{BB31F088-3661-4F09-81A5-A1710AF635C0}" srcOrd="0" destOrd="0" presId="urn:microsoft.com/office/officeart/2005/8/layout/vList5"/>
    <dgm:cxn modelId="{28C4A9C4-C004-48B2-A878-4A3C787E3D0D}" type="presParOf" srcId="{531DA206-4DC5-4F83-9FE8-3CA1BC46DB44}" destId="{1870AE9C-DE74-4BD2-B62E-551EBB7997EC}" srcOrd="0" destOrd="0" presId="urn:microsoft.com/office/officeart/2005/8/layout/vList5"/>
    <dgm:cxn modelId="{3BC3A764-2CF5-4553-A201-3D868633F205}" type="presParOf" srcId="{1870AE9C-DE74-4BD2-B62E-551EBB7997EC}" destId="{B7672B5E-7EDA-4BC5-BB55-FE7B71781540}" srcOrd="0" destOrd="0" presId="urn:microsoft.com/office/officeart/2005/8/layout/vList5"/>
    <dgm:cxn modelId="{FE0A2C24-7A7C-461A-8CC1-D1E34C87938B}" type="presParOf" srcId="{1870AE9C-DE74-4BD2-B62E-551EBB7997EC}" destId="{5D5C608F-1114-442F-9688-427462DC4DEB}" srcOrd="1" destOrd="0" presId="urn:microsoft.com/office/officeart/2005/8/layout/vList5"/>
    <dgm:cxn modelId="{1693BA06-00C1-4324-BFC4-0B0C4E86D2BF}" type="presParOf" srcId="{531DA206-4DC5-4F83-9FE8-3CA1BC46DB44}" destId="{5CA486B9-F557-4C38-8BDE-6A02648EDC57}" srcOrd="1" destOrd="0" presId="urn:microsoft.com/office/officeart/2005/8/layout/vList5"/>
    <dgm:cxn modelId="{188313D2-DDAA-4005-808C-B5A22EACCC32}" type="presParOf" srcId="{531DA206-4DC5-4F83-9FE8-3CA1BC46DB44}" destId="{35D91F0E-D063-43E1-B035-9ACE12488F09}" srcOrd="2" destOrd="0" presId="urn:microsoft.com/office/officeart/2005/8/layout/vList5"/>
    <dgm:cxn modelId="{3F8FBECC-4845-44A2-A33D-55917F7A94A8}" type="presParOf" srcId="{35D91F0E-D063-43E1-B035-9ACE12488F09}" destId="{00202CBA-5075-4DF0-BC5A-E327AECEBF85}" srcOrd="0" destOrd="0" presId="urn:microsoft.com/office/officeart/2005/8/layout/vList5"/>
    <dgm:cxn modelId="{FC93131E-5411-49A0-8E45-BFABFD6AED3B}" type="presParOf" srcId="{35D91F0E-D063-43E1-B035-9ACE12488F09}" destId="{440BCF5D-6D08-44D8-9C7F-7463A08395F1}" srcOrd="1" destOrd="0" presId="urn:microsoft.com/office/officeart/2005/8/layout/vList5"/>
    <dgm:cxn modelId="{D1AA2A18-C7D9-4A34-87DC-ED492112BBE7}" type="presParOf" srcId="{531DA206-4DC5-4F83-9FE8-3CA1BC46DB44}" destId="{0DEB2E42-F3EA-40E7-BBC6-2C342FDA8D04}" srcOrd="3" destOrd="0" presId="urn:microsoft.com/office/officeart/2005/8/layout/vList5"/>
    <dgm:cxn modelId="{CF850F7A-15B7-4400-8868-2C96EEE3A841}" type="presParOf" srcId="{531DA206-4DC5-4F83-9FE8-3CA1BC46DB44}" destId="{11162572-76CA-47FA-A509-64878E3DEAC6}" srcOrd="4" destOrd="0" presId="urn:microsoft.com/office/officeart/2005/8/layout/vList5"/>
    <dgm:cxn modelId="{FCD258D7-DB8F-4E58-AB33-B90AD5E521EC}" type="presParOf" srcId="{11162572-76CA-47FA-A509-64878E3DEAC6}" destId="{BB31F088-3661-4F09-81A5-A1710AF635C0}" srcOrd="0" destOrd="0" presId="urn:microsoft.com/office/officeart/2005/8/layout/vList5"/>
    <dgm:cxn modelId="{F4053A6E-AA76-4073-BDFC-68BD252EE022}" type="presParOf" srcId="{11162572-76CA-47FA-A509-64878E3DEAC6}" destId="{F7DDD26E-8C29-4C98-A245-3C4D71B083D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1">
            <a:schemeClr val="accent1"/>
          </a:lnRef>
          <a:fillRef idx="3">
            <a:schemeClr val="accent1"/>
          </a:fillRef>
          <a:effectRef idx="2">
            <a:schemeClr val="accent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Ushahidi,</a:t>
          </a:r>
        </a:p>
        <a:p>
          <a:r>
            <a:rPr lang="en-US" sz="2400" dirty="0" smtClean="0"/>
            <a:t>Uncultured</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RC Haiti</a:t>
          </a:r>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Student</a:t>
          </a:r>
        </a:p>
        <a:p>
          <a:r>
            <a:rPr lang="en-US" sz="2400" dirty="0" smtClean="0"/>
            <a:t>Trashing</a:t>
          </a:r>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Policing by</a:t>
          </a:r>
        </a:p>
        <a:p>
          <a:r>
            <a:rPr lang="en-US" sz="2400" dirty="0" smtClean="0"/>
            <a:t>Crowd-</a:t>
          </a:r>
        </a:p>
        <a:p>
          <a:r>
            <a:rPr lang="en-US" sz="2400" dirty="0" smtClean="0"/>
            <a:t>sourcing</a:t>
          </a:r>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212CC496-487C-418D-BB97-3C8A94CB8135}" type="presOf" srcId="{55D989BC-7E05-4F0A-8A28-21F2939BD225}" destId="{4FC6B2FC-AAC1-4C87-B5E2-64F40CA4C200}" srcOrd="0" destOrd="0" presId="urn:microsoft.com/office/officeart/2005/8/layout/matrix3"/>
    <dgm:cxn modelId="{0D05DE8A-7F59-4EFF-BADA-A37E0A995DC0}" srcId="{548BAD2F-B8D5-4CAC-9BAE-F5282E745D61}" destId="{2FEDEE1B-1E3C-4633-A7C5-ED2688AB543A}" srcOrd="3" destOrd="0" parTransId="{02570D6E-D57B-4E16-ADE9-B8427C5A999D}" sibTransId="{89EF5881-96A2-4043-8B04-93918B3708EF}"/>
    <dgm:cxn modelId="{E86F1D0F-C41E-40C2-A3D5-2DFA4575EF80}" type="presOf" srcId="{2FEDEE1B-1E3C-4633-A7C5-ED2688AB543A}" destId="{78A75251-7011-4F98-8C9E-EF8C0E1A0DAC}" srcOrd="0" destOrd="0" presId="urn:microsoft.com/office/officeart/2005/8/layout/matrix3"/>
    <dgm:cxn modelId="{B1A10489-6646-49CA-880C-D066CA6BEEE2}" srcId="{548BAD2F-B8D5-4CAC-9BAE-F5282E745D61}" destId="{350BABB2-62EB-4F11-A69F-0812F5B2E1A5}" srcOrd="2" destOrd="0" parTransId="{80158AE5-95C7-44F2-B515-4E18E7314445}" sibTransId="{CF8A344F-0512-442B-9B08-E11DE685B5AD}"/>
    <dgm:cxn modelId="{14CF66B0-75F1-4D81-8AF4-DE1970907FDC}" type="presOf" srcId="{271FD2EA-485D-493C-92F2-CC40C7EA25CE}" destId="{22F31E19-ACD3-4AEF-A569-A4DC86E7FCE7}" srcOrd="0" destOrd="0" presId="urn:microsoft.com/office/officeart/2005/8/layout/matrix3"/>
    <dgm:cxn modelId="{38CD374D-7D21-42F7-87E3-3753A0E015A1}" srcId="{548BAD2F-B8D5-4CAC-9BAE-F5282E745D61}" destId="{271FD2EA-485D-493C-92F2-CC40C7EA25CE}" srcOrd="1" destOrd="0" parTransId="{B191AE50-BA45-4EA4-B5D1-99CB60499F4F}" sibTransId="{96F61A4B-0EEC-4957-B94C-8A74AA955271}"/>
    <dgm:cxn modelId="{9EB85BEF-103C-4ADF-90DD-216BFCC5981C}" srcId="{548BAD2F-B8D5-4CAC-9BAE-F5282E745D61}" destId="{55D989BC-7E05-4F0A-8A28-21F2939BD225}" srcOrd="0" destOrd="0" parTransId="{F8761FEF-3E24-437A-B581-545FDCB0FC70}" sibTransId="{AA7C87C1-5B44-4A02-8C5D-11B605912B75}"/>
    <dgm:cxn modelId="{193FA844-5DF3-4CF3-8FD4-B4A8C59EE01D}" type="presOf" srcId="{548BAD2F-B8D5-4CAC-9BAE-F5282E745D61}" destId="{6790AA38-31E3-45B6-BFC4-2BC8178419C4}" srcOrd="0" destOrd="0" presId="urn:microsoft.com/office/officeart/2005/8/layout/matrix3"/>
    <dgm:cxn modelId="{76B1C0A4-0675-46BA-8AFD-DAE70DCB40FE}" type="presOf" srcId="{350BABB2-62EB-4F11-A69F-0812F5B2E1A5}" destId="{CD2FB85F-C94C-40DA-A661-F28888FAEB50}" srcOrd="0" destOrd="0" presId="urn:microsoft.com/office/officeart/2005/8/layout/matrix3"/>
    <dgm:cxn modelId="{CCE2CA5E-3413-45E1-91CB-FE0242B81740}" type="presParOf" srcId="{6790AA38-31E3-45B6-BFC4-2BC8178419C4}" destId="{743C3C0E-BC7F-4D10-BFD2-D9B04492A9AE}" srcOrd="0" destOrd="0" presId="urn:microsoft.com/office/officeart/2005/8/layout/matrix3"/>
    <dgm:cxn modelId="{8D0EBB49-A714-4FDE-A8A9-A1AB6C02E940}" type="presParOf" srcId="{6790AA38-31E3-45B6-BFC4-2BC8178419C4}" destId="{4FC6B2FC-AAC1-4C87-B5E2-64F40CA4C200}" srcOrd="1" destOrd="0" presId="urn:microsoft.com/office/officeart/2005/8/layout/matrix3"/>
    <dgm:cxn modelId="{F7C5C4EA-9E27-46C0-A537-2F8063198DAB}" type="presParOf" srcId="{6790AA38-31E3-45B6-BFC4-2BC8178419C4}" destId="{22F31E19-ACD3-4AEF-A569-A4DC86E7FCE7}" srcOrd="2" destOrd="0" presId="urn:microsoft.com/office/officeart/2005/8/layout/matrix3"/>
    <dgm:cxn modelId="{A9ECE55C-DB1A-4CEA-9B16-DD1BCEC69492}" type="presParOf" srcId="{6790AA38-31E3-45B6-BFC4-2BC8178419C4}" destId="{CD2FB85F-C94C-40DA-A661-F28888FAEB50}" srcOrd="3" destOrd="0" presId="urn:microsoft.com/office/officeart/2005/8/layout/matrix3"/>
    <dgm:cxn modelId="{FBBEB49D-2B1E-42EB-8FAD-9BE6DEFF4DBE}"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2"/>
          </a:lnRef>
          <a:fillRef idx="3">
            <a:schemeClr val="accent2"/>
          </a:fillRef>
          <a:effectRef idx="3">
            <a:schemeClr val="accent2"/>
          </a:effectRef>
          <a:fontRef idx="minor">
            <a:schemeClr val="lt1"/>
          </a:fontRef>
        </dgm:style>
      </dgm:prSet>
      <dgm:spPr>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Ushahidi,</a:t>
          </a:r>
        </a:p>
        <a:p>
          <a:r>
            <a:rPr lang="en-US" sz="2400" dirty="0" smtClean="0"/>
            <a:t>Uncultured</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RC Haiti</a:t>
          </a:r>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Student</a:t>
          </a:r>
        </a:p>
        <a:p>
          <a:r>
            <a:rPr lang="en-US" sz="2400" dirty="0" smtClean="0"/>
            <a:t>Trashing</a:t>
          </a:r>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Policing by</a:t>
          </a:r>
        </a:p>
        <a:p>
          <a:r>
            <a:rPr lang="en-US" sz="2400" dirty="0" smtClean="0"/>
            <a:t>Crowd-</a:t>
          </a:r>
        </a:p>
        <a:p>
          <a:r>
            <a:rPr lang="en-US" sz="2400" dirty="0" smtClean="0"/>
            <a:t>sourcing</a:t>
          </a:r>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98A34BD0-B8EC-499E-940E-A7B41051289C}" type="presOf" srcId="{271FD2EA-485D-493C-92F2-CC40C7EA25CE}" destId="{22F31E19-ACD3-4AEF-A569-A4DC86E7FCE7}" srcOrd="0" destOrd="0" presId="urn:microsoft.com/office/officeart/2005/8/layout/matrix3"/>
    <dgm:cxn modelId="{0A1C69DF-C9DA-4671-8278-9C618EF4BABC}" type="presOf" srcId="{548BAD2F-B8D5-4CAC-9BAE-F5282E745D61}" destId="{6790AA38-31E3-45B6-BFC4-2BC8178419C4}" srcOrd="0" destOrd="0" presId="urn:microsoft.com/office/officeart/2005/8/layout/matrix3"/>
    <dgm:cxn modelId="{0D05DE8A-7F59-4EFF-BADA-A37E0A995DC0}" srcId="{548BAD2F-B8D5-4CAC-9BAE-F5282E745D61}" destId="{2FEDEE1B-1E3C-4633-A7C5-ED2688AB543A}" srcOrd="3" destOrd="0" parTransId="{02570D6E-D57B-4E16-ADE9-B8427C5A999D}" sibTransId="{89EF5881-96A2-4043-8B04-93918B3708EF}"/>
    <dgm:cxn modelId="{B1A10489-6646-49CA-880C-D066CA6BEEE2}" srcId="{548BAD2F-B8D5-4CAC-9BAE-F5282E745D61}" destId="{350BABB2-62EB-4F11-A69F-0812F5B2E1A5}" srcOrd="2" destOrd="0" parTransId="{80158AE5-95C7-44F2-B515-4E18E7314445}" sibTransId="{CF8A344F-0512-442B-9B08-E11DE685B5AD}"/>
    <dgm:cxn modelId="{A7D4B9BD-9E66-4667-947F-20F61C77EE2B}" type="presOf" srcId="{2FEDEE1B-1E3C-4633-A7C5-ED2688AB543A}" destId="{78A75251-7011-4F98-8C9E-EF8C0E1A0DAC}" srcOrd="0" destOrd="0" presId="urn:microsoft.com/office/officeart/2005/8/layout/matrix3"/>
    <dgm:cxn modelId="{38CD374D-7D21-42F7-87E3-3753A0E015A1}" srcId="{548BAD2F-B8D5-4CAC-9BAE-F5282E745D61}" destId="{271FD2EA-485D-493C-92F2-CC40C7EA25CE}" srcOrd="1" destOrd="0" parTransId="{B191AE50-BA45-4EA4-B5D1-99CB60499F4F}" sibTransId="{96F61A4B-0EEC-4957-B94C-8A74AA955271}"/>
    <dgm:cxn modelId="{9EB85BEF-103C-4ADF-90DD-216BFCC5981C}" srcId="{548BAD2F-B8D5-4CAC-9BAE-F5282E745D61}" destId="{55D989BC-7E05-4F0A-8A28-21F2939BD225}" srcOrd="0" destOrd="0" parTransId="{F8761FEF-3E24-437A-B581-545FDCB0FC70}" sibTransId="{AA7C87C1-5B44-4A02-8C5D-11B605912B75}"/>
    <dgm:cxn modelId="{720FDBF4-F316-48D7-958B-7B26C82D1FD8}" type="presOf" srcId="{55D989BC-7E05-4F0A-8A28-21F2939BD225}" destId="{4FC6B2FC-AAC1-4C87-B5E2-64F40CA4C200}" srcOrd="0" destOrd="0" presId="urn:microsoft.com/office/officeart/2005/8/layout/matrix3"/>
    <dgm:cxn modelId="{C419368B-E582-469F-9575-C5203F01C628}" type="presOf" srcId="{350BABB2-62EB-4F11-A69F-0812F5B2E1A5}" destId="{CD2FB85F-C94C-40DA-A661-F28888FAEB50}" srcOrd="0" destOrd="0" presId="urn:microsoft.com/office/officeart/2005/8/layout/matrix3"/>
    <dgm:cxn modelId="{CA58D2E3-F4CC-4735-B5D0-C87F043C7863}" type="presParOf" srcId="{6790AA38-31E3-45B6-BFC4-2BC8178419C4}" destId="{743C3C0E-BC7F-4D10-BFD2-D9B04492A9AE}" srcOrd="0" destOrd="0" presId="urn:microsoft.com/office/officeart/2005/8/layout/matrix3"/>
    <dgm:cxn modelId="{A7CDD835-ED5F-4352-8EAC-4AFE53A0024F}" type="presParOf" srcId="{6790AA38-31E3-45B6-BFC4-2BC8178419C4}" destId="{4FC6B2FC-AAC1-4C87-B5E2-64F40CA4C200}" srcOrd="1" destOrd="0" presId="urn:microsoft.com/office/officeart/2005/8/layout/matrix3"/>
    <dgm:cxn modelId="{17AEA468-8830-49C8-B696-4CA984E026D4}" type="presParOf" srcId="{6790AA38-31E3-45B6-BFC4-2BC8178419C4}" destId="{22F31E19-ACD3-4AEF-A569-A4DC86E7FCE7}" srcOrd="2" destOrd="0" presId="urn:microsoft.com/office/officeart/2005/8/layout/matrix3"/>
    <dgm:cxn modelId="{23EBADAA-5B08-4FE0-BFD9-70F879BE3247}" type="presParOf" srcId="{6790AA38-31E3-45B6-BFC4-2BC8178419C4}" destId="{CD2FB85F-C94C-40DA-A661-F28888FAEB50}" srcOrd="3" destOrd="0" presId="urn:microsoft.com/office/officeart/2005/8/layout/matrix3"/>
    <dgm:cxn modelId="{6A48A44B-E46A-473F-AE48-F00B4A69F3F7}"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BAD2F-B8D5-4CAC-9BAE-F5282E745D6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600" dirty="0" smtClean="0">
              <a:latin typeface="+mj-lt"/>
            </a:rPr>
            <a:t>6M </a:t>
          </a:r>
          <a:r>
            <a:rPr lang="en-GB" sz="2000" dirty="0" smtClean="0">
              <a:latin typeface="+mj-lt"/>
            </a:rPr>
            <a:t>SMS in 7 days</a:t>
          </a:r>
          <a:endParaRPr lang="en-US" sz="20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3200" dirty="0" smtClean="0">
              <a:latin typeface="+mj-lt"/>
            </a:rPr>
            <a:t>385K</a:t>
          </a:r>
          <a:r>
            <a:rPr lang="en-US" sz="2400" dirty="0" smtClean="0">
              <a:latin typeface="+mj-lt"/>
            </a:rPr>
            <a:t> </a:t>
          </a:r>
          <a:r>
            <a:rPr lang="en-US" sz="1800" dirty="0" smtClean="0">
              <a:latin typeface="+mj-lt"/>
            </a:rPr>
            <a:t>SMS/Day received</a:t>
          </a:r>
          <a:endParaRPr lang="en-US" sz="28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1.1M </a:t>
          </a:r>
          <a:r>
            <a:rPr lang="en-GB" sz="1800" dirty="0" smtClean="0">
              <a:latin typeface="+mj-lt"/>
            </a:rPr>
            <a:t>early warning SMS</a:t>
          </a:r>
          <a:endParaRPr lang="en-US" sz="16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78BC9B15-F28A-4FFA-BD15-F7F5BA5BA4A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1M </a:t>
          </a:r>
          <a:r>
            <a:rPr lang="en-GB" sz="1800" dirty="0" smtClean="0">
              <a:latin typeface="+mj-lt"/>
            </a:rPr>
            <a:t>Cholera health SMS</a:t>
          </a:r>
          <a:endParaRPr lang="en-US" sz="1800" dirty="0"/>
        </a:p>
      </dgm:t>
    </dgm:pt>
    <dgm:pt modelId="{CC518401-2362-4D1B-9FFC-32384540B130}" type="parTrans" cxnId="{CB14572D-92A1-4834-B522-AA976EDBC78E}">
      <dgm:prSet/>
      <dgm:spPr/>
      <dgm:t>
        <a:bodyPr/>
        <a:lstStyle/>
        <a:p>
          <a:endParaRPr lang="en-US"/>
        </a:p>
      </dgm:t>
    </dgm:pt>
    <dgm:pt modelId="{690F16D0-C691-4A1E-8D01-9CA5562E3D35}" type="sibTrans" cxnId="{CB14572D-92A1-4834-B522-AA976EDBC78E}">
      <dgm:prSet/>
      <dgm:spPr/>
      <dgm:t>
        <a:bodyPr/>
        <a:lstStyle/>
        <a:p>
          <a:endParaRPr lang="en-US"/>
        </a:p>
      </dgm:t>
    </dgm:pt>
    <dgm:pt modelId="{5E3537EF-8A07-4E7E-9428-D534C89BB75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800K </a:t>
          </a:r>
          <a:r>
            <a:rPr lang="en-GB" dirty="0" smtClean="0">
              <a:latin typeface="+mj-lt"/>
            </a:rPr>
            <a:t>IVR calls in 1 month</a:t>
          </a:r>
          <a:endParaRPr lang="en-US" sz="1800" dirty="0"/>
        </a:p>
      </dgm:t>
    </dgm:pt>
    <dgm:pt modelId="{04ABF896-3D6D-42A6-A7C1-BEB1D22A655A}" type="sibTrans" cxnId="{53435A84-E5DD-4856-BFA0-1F256E7A9F9E}">
      <dgm:prSet/>
      <dgm:spPr/>
      <dgm:t>
        <a:bodyPr/>
        <a:lstStyle/>
        <a:p>
          <a:endParaRPr lang="en-US"/>
        </a:p>
      </dgm:t>
    </dgm:pt>
    <dgm:pt modelId="{5FE31805-7552-4D4E-92E7-3B2703793F55}" type="parTrans" cxnId="{53435A84-E5DD-4856-BFA0-1F256E7A9F9E}">
      <dgm:prSet/>
      <dgm:spPr/>
      <dgm:t>
        <a:bodyPr/>
        <a:lstStyle/>
        <a:p>
          <a:endParaRPr lang="en-US"/>
        </a:p>
      </dgm:t>
    </dgm:pt>
    <dgm:pt modelId="{79446567-EAFE-4257-927D-1865F6E3FC35}" type="pres">
      <dgm:prSet presAssocID="{548BAD2F-B8D5-4CAC-9BAE-F5282E745D61}" presName="composite" presStyleCnt="0">
        <dgm:presLayoutVars>
          <dgm:chMax val="5"/>
          <dgm:dir/>
          <dgm:animLvl val="ctr"/>
          <dgm:resizeHandles val="exact"/>
        </dgm:presLayoutVars>
      </dgm:prSet>
      <dgm:spPr/>
      <dgm:t>
        <a:bodyPr/>
        <a:lstStyle/>
        <a:p>
          <a:endParaRPr lang="en-US"/>
        </a:p>
      </dgm:t>
    </dgm:pt>
    <dgm:pt modelId="{03773161-B384-4428-BBD1-075C832F4E98}" type="pres">
      <dgm:prSet presAssocID="{548BAD2F-B8D5-4CAC-9BAE-F5282E745D61}" presName="cycle" presStyleCnt="0"/>
      <dgm:spPr/>
    </dgm:pt>
    <dgm:pt modelId="{BFBC0C6C-1060-44E8-BA60-FB9B6838614F}" type="pres">
      <dgm:prSet presAssocID="{548BAD2F-B8D5-4CAC-9BAE-F5282E745D61}" presName="centerShape" presStyleCnt="0"/>
      <dgm:spPr/>
    </dgm:pt>
    <dgm:pt modelId="{B7610172-2CA1-4C16-9068-0BBB0A171D3B}" type="pres">
      <dgm:prSet presAssocID="{548BAD2F-B8D5-4CAC-9BAE-F5282E745D61}" presName="connSite" presStyleLbl="node1" presStyleIdx="0" presStyleCnt="6"/>
      <dgm:spPr/>
    </dgm:pt>
    <dgm:pt modelId="{DAE18B27-141A-415D-91B6-24278763BEBF}" type="pres">
      <dgm:prSet presAssocID="{548BAD2F-B8D5-4CAC-9BAE-F5282E745D61}" presName="visible" presStyleLbl="node1" presStyleIdx="0" presStyleCnt="6" custScaleX="332024" custScaleY="271766" custLinFactNeighborX="-26198" custLinFactNeighborY="-3236"/>
      <dgm:spPr>
        <a:blipFill rotWithShape="0">
          <a:blip xmlns:r="http://schemas.openxmlformats.org/officeDocument/2006/relationships" r:embed="rId1"/>
          <a:stretch>
            <a:fillRect/>
          </a:stretch>
        </a:blipFill>
      </dgm:spPr>
      <dgm:t>
        <a:bodyPr/>
        <a:lstStyle/>
        <a:p>
          <a:endParaRPr lang="en-US"/>
        </a:p>
      </dgm:t>
    </dgm:pt>
    <dgm:pt modelId="{B9B344B8-BD84-40E3-B8A7-A95F99DED3AC}" type="pres">
      <dgm:prSet presAssocID="{F8761FEF-3E24-437A-B581-545FDCB0FC70}" presName="Name25" presStyleLbl="parChTrans1D1" presStyleIdx="0" presStyleCnt="5"/>
      <dgm:spPr/>
      <dgm:t>
        <a:bodyPr/>
        <a:lstStyle/>
        <a:p>
          <a:endParaRPr lang="en-US"/>
        </a:p>
      </dgm:t>
    </dgm:pt>
    <dgm:pt modelId="{E4839254-6D02-4B87-971C-B2E19DB15ABD}" type="pres">
      <dgm:prSet presAssocID="{55D989BC-7E05-4F0A-8A28-21F2939BD225}" presName="node" presStyleCnt="0"/>
      <dgm:spPr/>
    </dgm:pt>
    <dgm:pt modelId="{6A258DAF-42E5-4A52-A80D-D8BD170173D6}" type="pres">
      <dgm:prSet presAssocID="{55D989BC-7E05-4F0A-8A28-21F2939BD225}" presName="parentNode" presStyleLbl="node1" presStyleIdx="1" presStyleCnt="6" custScaleX="173115" custScaleY="164153" custLinFactNeighborX="63770" custLinFactNeighborY="-17185">
        <dgm:presLayoutVars>
          <dgm:chMax val="1"/>
          <dgm:bulletEnabled val="1"/>
        </dgm:presLayoutVars>
      </dgm:prSet>
      <dgm:spPr/>
      <dgm:t>
        <a:bodyPr/>
        <a:lstStyle/>
        <a:p>
          <a:endParaRPr lang="en-US"/>
        </a:p>
      </dgm:t>
    </dgm:pt>
    <dgm:pt modelId="{C01EB9B0-F1BB-48FC-A5F6-63A5784CFB14}" type="pres">
      <dgm:prSet presAssocID="{55D989BC-7E05-4F0A-8A28-21F2939BD225}" presName="childNode" presStyleLbl="revTx" presStyleIdx="0" presStyleCnt="0">
        <dgm:presLayoutVars>
          <dgm:bulletEnabled val="1"/>
        </dgm:presLayoutVars>
      </dgm:prSet>
      <dgm:spPr/>
    </dgm:pt>
    <dgm:pt modelId="{5A27CB7C-012D-43E0-9804-BA7C18BE8448}" type="pres">
      <dgm:prSet presAssocID="{B191AE50-BA45-4EA4-B5D1-99CB60499F4F}" presName="Name25" presStyleLbl="parChTrans1D1" presStyleIdx="1" presStyleCnt="5"/>
      <dgm:spPr/>
      <dgm:t>
        <a:bodyPr/>
        <a:lstStyle/>
        <a:p>
          <a:endParaRPr lang="en-US"/>
        </a:p>
      </dgm:t>
    </dgm:pt>
    <dgm:pt modelId="{A8A64C90-FD90-42E2-B06C-6C38F18E7896}" type="pres">
      <dgm:prSet presAssocID="{271FD2EA-485D-493C-92F2-CC40C7EA25CE}" presName="node" presStyleCnt="0"/>
      <dgm:spPr/>
    </dgm:pt>
    <dgm:pt modelId="{CDC6EA8A-EC08-4111-B901-42E41CA6AD5E}" type="pres">
      <dgm:prSet presAssocID="{271FD2EA-485D-493C-92F2-CC40C7EA25CE}" presName="parentNode" presStyleLbl="node1" presStyleIdx="2" presStyleCnt="6" custScaleX="191840" custScaleY="165747" custLinFactX="45053" custLinFactNeighborX="100000" custLinFactNeighborY="-41334">
        <dgm:presLayoutVars>
          <dgm:chMax val="1"/>
          <dgm:bulletEnabled val="1"/>
        </dgm:presLayoutVars>
      </dgm:prSet>
      <dgm:spPr/>
      <dgm:t>
        <a:bodyPr/>
        <a:lstStyle/>
        <a:p>
          <a:endParaRPr lang="en-US"/>
        </a:p>
      </dgm:t>
    </dgm:pt>
    <dgm:pt modelId="{AAF173EA-5D64-4A27-8C2D-4C011E7411FE}" type="pres">
      <dgm:prSet presAssocID="{271FD2EA-485D-493C-92F2-CC40C7EA25CE}" presName="childNode" presStyleLbl="revTx" presStyleIdx="0" presStyleCnt="0">
        <dgm:presLayoutVars>
          <dgm:bulletEnabled val="1"/>
        </dgm:presLayoutVars>
      </dgm:prSet>
      <dgm:spPr/>
    </dgm:pt>
    <dgm:pt modelId="{711D0656-C40D-4809-84C3-9795449C95B7}" type="pres">
      <dgm:prSet presAssocID="{80158AE5-95C7-44F2-B515-4E18E7314445}" presName="Name25" presStyleLbl="parChTrans1D1" presStyleIdx="2" presStyleCnt="5"/>
      <dgm:spPr/>
      <dgm:t>
        <a:bodyPr/>
        <a:lstStyle/>
        <a:p>
          <a:endParaRPr lang="en-US"/>
        </a:p>
      </dgm:t>
    </dgm:pt>
    <dgm:pt modelId="{CBE84F1F-EC83-4649-942D-14E60CA760AA}" type="pres">
      <dgm:prSet presAssocID="{350BABB2-62EB-4F11-A69F-0812F5B2E1A5}" presName="node" presStyleCnt="0"/>
      <dgm:spPr/>
    </dgm:pt>
    <dgm:pt modelId="{40539677-9D87-4E29-867E-18821382797B}" type="pres">
      <dgm:prSet presAssocID="{350BABB2-62EB-4F11-A69F-0812F5B2E1A5}" presName="parentNode" presStyleLbl="node1" presStyleIdx="3" presStyleCnt="6" custScaleX="190529" custScaleY="161199" custLinFactX="57098" custLinFactNeighborX="100000" custLinFactNeighborY="-32136">
        <dgm:presLayoutVars>
          <dgm:chMax val="1"/>
          <dgm:bulletEnabled val="1"/>
        </dgm:presLayoutVars>
      </dgm:prSet>
      <dgm:spPr/>
      <dgm:t>
        <a:bodyPr/>
        <a:lstStyle/>
        <a:p>
          <a:endParaRPr lang="en-US"/>
        </a:p>
      </dgm:t>
    </dgm:pt>
    <dgm:pt modelId="{B469847D-6015-496A-81CB-FFB28CD68120}" type="pres">
      <dgm:prSet presAssocID="{350BABB2-62EB-4F11-A69F-0812F5B2E1A5}" presName="childNode" presStyleLbl="revTx" presStyleIdx="0" presStyleCnt="0">
        <dgm:presLayoutVars>
          <dgm:bulletEnabled val="1"/>
        </dgm:presLayoutVars>
      </dgm:prSet>
      <dgm:spPr/>
    </dgm:pt>
    <dgm:pt modelId="{35CA2EE4-C1B2-4EE9-BF2C-933377777221}" type="pres">
      <dgm:prSet presAssocID="{CC518401-2362-4D1B-9FFC-32384540B130}" presName="Name25" presStyleLbl="parChTrans1D1" presStyleIdx="3" presStyleCnt="5"/>
      <dgm:spPr/>
      <dgm:t>
        <a:bodyPr/>
        <a:lstStyle/>
        <a:p>
          <a:endParaRPr lang="en-US"/>
        </a:p>
      </dgm:t>
    </dgm:pt>
    <dgm:pt modelId="{3A9478BE-EAC7-4C44-8C2D-B97EC18C9B59}" type="pres">
      <dgm:prSet presAssocID="{78BC9B15-F28A-4FFA-BD15-F7F5BA5BA4A0}" presName="node" presStyleCnt="0"/>
      <dgm:spPr/>
    </dgm:pt>
    <dgm:pt modelId="{8AB87415-2EE5-4B56-B174-F174B1C124A9}" type="pres">
      <dgm:prSet presAssocID="{78BC9B15-F28A-4FFA-BD15-F7F5BA5BA4A0}" presName="parentNode" presStyleLbl="node1" presStyleIdx="4" presStyleCnt="6" custScaleX="182962" custScaleY="169541" custLinFactX="72165" custLinFactNeighborX="100000" custLinFactNeighborY="-19554">
        <dgm:presLayoutVars>
          <dgm:chMax val="1"/>
          <dgm:bulletEnabled val="1"/>
        </dgm:presLayoutVars>
      </dgm:prSet>
      <dgm:spPr/>
      <dgm:t>
        <a:bodyPr/>
        <a:lstStyle/>
        <a:p>
          <a:endParaRPr lang="en-US"/>
        </a:p>
      </dgm:t>
    </dgm:pt>
    <dgm:pt modelId="{83F8EE30-64CA-4FAD-8AAC-3E671E7E71F2}" type="pres">
      <dgm:prSet presAssocID="{78BC9B15-F28A-4FFA-BD15-F7F5BA5BA4A0}" presName="childNode" presStyleLbl="revTx" presStyleIdx="0" presStyleCnt="0">
        <dgm:presLayoutVars>
          <dgm:bulletEnabled val="1"/>
        </dgm:presLayoutVars>
      </dgm:prSet>
      <dgm:spPr/>
    </dgm:pt>
    <dgm:pt modelId="{670D1FA1-E852-462A-A1C0-98DB033780B3}" type="pres">
      <dgm:prSet presAssocID="{5FE31805-7552-4D4E-92E7-3B2703793F55}" presName="Name25" presStyleLbl="parChTrans1D1" presStyleIdx="4" presStyleCnt="5"/>
      <dgm:spPr/>
      <dgm:t>
        <a:bodyPr/>
        <a:lstStyle/>
        <a:p>
          <a:endParaRPr lang="en-US"/>
        </a:p>
      </dgm:t>
    </dgm:pt>
    <dgm:pt modelId="{C1818E41-5EE0-4454-9539-5AF1326CF679}" type="pres">
      <dgm:prSet presAssocID="{5E3537EF-8A07-4E7E-9428-D534C89BB753}" presName="node" presStyleCnt="0"/>
      <dgm:spPr/>
    </dgm:pt>
    <dgm:pt modelId="{0A2EA5CD-CB5F-45C9-AE15-A3527ECD8907}" type="pres">
      <dgm:prSet presAssocID="{5E3537EF-8A07-4E7E-9428-D534C89BB753}" presName="parentNode" presStyleLbl="node1" presStyleIdx="5" presStyleCnt="6" custScaleX="169540" custScaleY="147655" custLinFactX="11893" custLinFactNeighborX="100000" custLinFactNeighborY="-35626">
        <dgm:presLayoutVars>
          <dgm:chMax val="1"/>
          <dgm:bulletEnabled val="1"/>
        </dgm:presLayoutVars>
      </dgm:prSet>
      <dgm:spPr/>
      <dgm:t>
        <a:bodyPr/>
        <a:lstStyle/>
        <a:p>
          <a:endParaRPr lang="en-US"/>
        </a:p>
      </dgm:t>
    </dgm:pt>
    <dgm:pt modelId="{96ADD1C1-DD06-46BE-9891-218A13EBF8D6}" type="pres">
      <dgm:prSet presAssocID="{5E3537EF-8A07-4E7E-9428-D534C89BB753}" presName="childNode" presStyleLbl="revTx" presStyleIdx="0" presStyleCnt="0">
        <dgm:presLayoutVars>
          <dgm:bulletEnabled val="1"/>
        </dgm:presLayoutVars>
      </dgm:prSet>
      <dgm:spPr/>
    </dgm:pt>
  </dgm:ptLst>
  <dgm:cxnLst>
    <dgm:cxn modelId="{644314C2-AAEC-471A-B60C-8019C6CCA9D5}" type="presOf" srcId="{5FE31805-7552-4D4E-92E7-3B2703793F55}" destId="{670D1FA1-E852-462A-A1C0-98DB033780B3}" srcOrd="0" destOrd="0" presId="urn:microsoft.com/office/officeart/2005/8/layout/radial2"/>
    <dgm:cxn modelId="{B1A10489-6646-49CA-880C-D066CA6BEEE2}" srcId="{548BAD2F-B8D5-4CAC-9BAE-F5282E745D61}" destId="{350BABB2-62EB-4F11-A69F-0812F5B2E1A5}" srcOrd="2" destOrd="0" parTransId="{80158AE5-95C7-44F2-B515-4E18E7314445}" sibTransId="{CF8A344F-0512-442B-9B08-E11DE685B5AD}"/>
    <dgm:cxn modelId="{38CD374D-7D21-42F7-87E3-3753A0E015A1}" srcId="{548BAD2F-B8D5-4CAC-9BAE-F5282E745D61}" destId="{271FD2EA-485D-493C-92F2-CC40C7EA25CE}" srcOrd="1" destOrd="0" parTransId="{B191AE50-BA45-4EA4-B5D1-99CB60499F4F}" sibTransId="{96F61A4B-0EEC-4957-B94C-8A74AA955271}"/>
    <dgm:cxn modelId="{DDB7AD39-67CA-4245-B122-63951383E0DC}" type="presOf" srcId="{5E3537EF-8A07-4E7E-9428-D534C89BB753}" destId="{0A2EA5CD-CB5F-45C9-AE15-A3527ECD8907}" srcOrd="0" destOrd="0" presId="urn:microsoft.com/office/officeart/2005/8/layout/radial2"/>
    <dgm:cxn modelId="{DE0A390A-F830-454F-AC41-E631FDF0DBED}" type="presOf" srcId="{548BAD2F-B8D5-4CAC-9BAE-F5282E745D61}" destId="{79446567-EAFE-4257-927D-1865F6E3FC35}" srcOrd="0" destOrd="0" presId="urn:microsoft.com/office/officeart/2005/8/layout/radial2"/>
    <dgm:cxn modelId="{CB14572D-92A1-4834-B522-AA976EDBC78E}" srcId="{548BAD2F-B8D5-4CAC-9BAE-F5282E745D61}" destId="{78BC9B15-F28A-4FFA-BD15-F7F5BA5BA4A0}" srcOrd="3" destOrd="0" parTransId="{CC518401-2362-4D1B-9FFC-32384540B130}" sibTransId="{690F16D0-C691-4A1E-8D01-9CA5562E3D35}"/>
    <dgm:cxn modelId="{A8C3E6D4-81B7-4A83-9F91-4BA44753FBAC}" type="presOf" srcId="{CC518401-2362-4D1B-9FFC-32384540B130}" destId="{35CA2EE4-C1B2-4EE9-BF2C-933377777221}" srcOrd="0" destOrd="0" presId="urn:microsoft.com/office/officeart/2005/8/layout/radial2"/>
    <dgm:cxn modelId="{9EB85BEF-103C-4ADF-90DD-216BFCC5981C}" srcId="{548BAD2F-B8D5-4CAC-9BAE-F5282E745D61}" destId="{55D989BC-7E05-4F0A-8A28-21F2939BD225}" srcOrd="0" destOrd="0" parTransId="{F8761FEF-3E24-437A-B581-545FDCB0FC70}" sibTransId="{AA7C87C1-5B44-4A02-8C5D-11B605912B75}"/>
    <dgm:cxn modelId="{CBF8F194-0A21-40D2-A0C3-EDB89A109F41}" type="presOf" srcId="{F8761FEF-3E24-437A-B581-545FDCB0FC70}" destId="{B9B344B8-BD84-40E3-B8A7-A95F99DED3AC}" srcOrd="0" destOrd="0" presId="urn:microsoft.com/office/officeart/2005/8/layout/radial2"/>
    <dgm:cxn modelId="{0A5FED06-5942-467B-9D11-69CF836C9208}" type="presOf" srcId="{80158AE5-95C7-44F2-B515-4E18E7314445}" destId="{711D0656-C40D-4809-84C3-9795449C95B7}" srcOrd="0" destOrd="0" presId="urn:microsoft.com/office/officeart/2005/8/layout/radial2"/>
    <dgm:cxn modelId="{7973A800-E7C7-4114-925E-D27CB7DB3C32}" type="presOf" srcId="{271FD2EA-485D-493C-92F2-CC40C7EA25CE}" destId="{CDC6EA8A-EC08-4111-B901-42E41CA6AD5E}" srcOrd="0" destOrd="0" presId="urn:microsoft.com/office/officeart/2005/8/layout/radial2"/>
    <dgm:cxn modelId="{F5C71D44-17E0-42F4-BF71-7E4B2D94870E}" type="presOf" srcId="{350BABB2-62EB-4F11-A69F-0812F5B2E1A5}" destId="{40539677-9D87-4E29-867E-18821382797B}" srcOrd="0" destOrd="0" presId="urn:microsoft.com/office/officeart/2005/8/layout/radial2"/>
    <dgm:cxn modelId="{3CD6B08E-C9FF-4D18-8E3E-D9E763C6A62A}" type="presOf" srcId="{55D989BC-7E05-4F0A-8A28-21F2939BD225}" destId="{6A258DAF-42E5-4A52-A80D-D8BD170173D6}" srcOrd="0" destOrd="0" presId="urn:microsoft.com/office/officeart/2005/8/layout/radial2"/>
    <dgm:cxn modelId="{0154A9B1-699D-4DB7-B869-A51B25E5BAEB}" type="presOf" srcId="{B191AE50-BA45-4EA4-B5D1-99CB60499F4F}" destId="{5A27CB7C-012D-43E0-9804-BA7C18BE8448}" srcOrd="0" destOrd="0" presId="urn:microsoft.com/office/officeart/2005/8/layout/radial2"/>
    <dgm:cxn modelId="{ED6D050C-5C44-421E-9EAE-69E87D87199E}" type="presOf" srcId="{78BC9B15-F28A-4FFA-BD15-F7F5BA5BA4A0}" destId="{8AB87415-2EE5-4B56-B174-F174B1C124A9}" srcOrd="0" destOrd="0" presId="urn:microsoft.com/office/officeart/2005/8/layout/radial2"/>
    <dgm:cxn modelId="{53435A84-E5DD-4856-BFA0-1F256E7A9F9E}" srcId="{548BAD2F-B8D5-4CAC-9BAE-F5282E745D61}" destId="{5E3537EF-8A07-4E7E-9428-D534C89BB753}" srcOrd="4" destOrd="0" parTransId="{5FE31805-7552-4D4E-92E7-3B2703793F55}" sibTransId="{04ABF896-3D6D-42A6-A7C1-BEB1D22A655A}"/>
    <dgm:cxn modelId="{0DA36A6B-8F69-41D1-83D0-B9E222AA8A2B}" type="presParOf" srcId="{79446567-EAFE-4257-927D-1865F6E3FC35}" destId="{03773161-B384-4428-BBD1-075C832F4E98}" srcOrd="0" destOrd="0" presId="urn:microsoft.com/office/officeart/2005/8/layout/radial2"/>
    <dgm:cxn modelId="{3543341E-380C-4749-9D8E-D86D72740856}" type="presParOf" srcId="{03773161-B384-4428-BBD1-075C832F4E98}" destId="{BFBC0C6C-1060-44E8-BA60-FB9B6838614F}" srcOrd="0" destOrd="0" presId="urn:microsoft.com/office/officeart/2005/8/layout/radial2"/>
    <dgm:cxn modelId="{534A9923-8C58-416F-93B4-506DC5522B41}" type="presParOf" srcId="{BFBC0C6C-1060-44E8-BA60-FB9B6838614F}" destId="{B7610172-2CA1-4C16-9068-0BBB0A171D3B}" srcOrd="0" destOrd="0" presId="urn:microsoft.com/office/officeart/2005/8/layout/radial2"/>
    <dgm:cxn modelId="{561FD064-8589-4497-B5E9-E1EAE99D38AE}" type="presParOf" srcId="{BFBC0C6C-1060-44E8-BA60-FB9B6838614F}" destId="{DAE18B27-141A-415D-91B6-24278763BEBF}" srcOrd="1" destOrd="0" presId="urn:microsoft.com/office/officeart/2005/8/layout/radial2"/>
    <dgm:cxn modelId="{F46EDF98-E4A3-4068-989F-49C3F7737341}" type="presParOf" srcId="{03773161-B384-4428-BBD1-075C832F4E98}" destId="{B9B344B8-BD84-40E3-B8A7-A95F99DED3AC}" srcOrd="1" destOrd="0" presId="urn:microsoft.com/office/officeart/2005/8/layout/radial2"/>
    <dgm:cxn modelId="{B008DAD4-FF10-4AFF-B1D7-02A9569E2FA9}" type="presParOf" srcId="{03773161-B384-4428-BBD1-075C832F4E98}" destId="{E4839254-6D02-4B87-971C-B2E19DB15ABD}" srcOrd="2" destOrd="0" presId="urn:microsoft.com/office/officeart/2005/8/layout/radial2"/>
    <dgm:cxn modelId="{B3CB00E1-9DB1-4333-94BF-AD864F8EA6AC}" type="presParOf" srcId="{E4839254-6D02-4B87-971C-B2E19DB15ABD}" destId="{6A258DAF-42E5-4A52-A80D-D8BD170173D6}" srcOrd="0" destOrd="0" presId="urn:microsoft.com/office/officeart/2005/8/layout/radial2"/>
    <dgm:cxn modelId="{A2633231-7F41-4E49-91EA-2CC7598002E0}" type="presParOf" srcId="{E4839254-6D02-4B87-971C-B2E19DB15ABD}" destId="{C01EB9B0-F1BB-48FC-A5F6-63A5784CFB14}" srcOrd="1" destOrd="0" presId="urn:microsoft.com/office/officeart/2005/8/layout/radial2"/>
    <dgm:cxn modelId="{FD5F58D1-477E-451E-94A5-8E5A7FD26207}" type="presParOf" srcId="{03773161-B384-4428-BBD1-075C832F4E98}" destId="{5A27CB7C-012D-43E0-9804-BA7C18BE8448}" srcOrd="3" destOrd="0" presId="urn:microsoft.com/office/officeart/2005/8/layout/radial2"/>
    <dgm:cxn modelId="{BAF5AE9A-8938-483C-8ADE-7418E38DD05A}" type="presParOf" srcId="{03773161-B384-4428-BBD1-075C832F4E98}" destId="{A8A64C90-FD90-42E2-B06C-6C38F18E7896}" srcOrd="4" destOrd="0" presId="urn:microsoft.com/office/officeart/2005/8/layout/radial2"/>
    <dgm:cxn modelId="{6080408F-0A64-4C34-B393-747DDC1B2C53}" type="presParOf" srcId="{A8A64C90-FD90-42E2-B06C-6C38F18E7896}" destId="{CDC6EA8A-EC08-4111-B901-42E41CA6AD5E}" srcOrd="0" destOrd="0" presId="urn:microsoft.com/office/officeart/2005/8/layout/radial2"/>
    <dgm:cxn modelId="{C40AABD6-D228-4D1E-8201-10782B8B3505}" type="presParOf" srcId="{A8A64C90-FD90-42E2-B06C-6C38F18E7896}" destId="{AAF173EA-5D64-4A27-8C2D-4C011E7411FE}" srcOrd="1" destOrd="0" presId="urn:microsoft.com/office/officeart/2005/8/layout/radial2"/>
    <dgm:cxn modelId="{DD1EF1CE-519D-4B91-AE6C-CEB0AAC6840B}" type="presParOf" srcId="{03773161-B384-4428-BBD1-075C832F4E98}" destId="{711D0656-C40D-4809-84C3-9795449C95B7}" srcOrd="5" destOrd="0" presId="urn:microsoft.com/office/officeart/2005/8/layout/radial2"/>
    <dgm:cxn modelId="{9F150388-3295-4C13-A041-926148362B9A}" type="presParOf" srcId="{03773161-B384-4428-BBD1-075C832F4E98}" destId="{CBE84F1F-EC83-4649-942D-14E60CA760AA}" srcOrd="6" destOrd="0" presId="urn:microsoft.com/office/officeart/2005/8/layout/radial2"/>
    <dgm:cxn modelId="{68BDC109-35F0-452D-A7E2-68BD003939F1}" type="presParOf" srcId="{CBE84F1F-EC83-4649-942D-14E60CA760AA}" destId="{40539677-9D87-4E29-867E-18821382797B}" srcOrd="0" destOrd="0" presId="urn:microsoft.com/office/officeart/2005/8/layout/radial2"/>
    <dgm:cxn modelId="{8C48FC05-839D-4483-B14D-5F8685730719}" type="presParOf" srcId="{CBE84F1F-EC83-4649-942D-14E60CA760AA}" destId="{B469847D-6015-496A-81CB-FFB28CD68120}" srcOrd="1" destOrd="0" presId="urn:microsoft.com/office/officeart/2005/8/layout/radial2"/>
    <dgm:cxn modelId="{FDCAC4B3-1D4E-40BA-A913-09ECD7442F2A}" type="presParOf" srcId="{03773161-B384-4428-BBD1-075C832F4E98}" destId="{35CA2EE4-C1B2-4EE9-BF2C-933377777221}" srcOrd="7" destOrd="0" presId="urn:microsoft.com/office/officeart/2005/8/layout/radial2"/>
    <dgm:cxn modelId="{26AE79AD-91C3-44BD-AA5E-2869D67104F1}" type="presParOf" srcId="{03773161-B384-4428-BBD1-075C832F4E98}" destId="{3A9478BE-EAC7-4C44-8C2D-B97EC18C9B59}" srcOrd="8" destOrd="0" presId="urn:microsoft.com/office/officeart/2005/8/layout/radial2"/>
    <dgm:cxn modelId="{0EF71830-8C38-4611-92E6-F12B97970BEF}" type="presParOf" srcId="{3A9478BE-EAC7-4C44-8C2D-B97EC18C9B59}" destId="{8AB87415-2EE5-4B56-B174-F174B1C124A9}" srcOrd="0" destOrd="0" presId="urn:microsoft.com/office/officeart/2005/8/layout/radial2"/>
    <dgm:cxn modelId="{DCC1ED9A-11A6-49AF-A383-AAB2F089139D}" type="presParOf" srcId="{3A9478BE-EAC7-4C44-8C2D-B97EC18C9B59}" destId="{83F8EE30-64CA-4FAD-8AAC-3E671E7E71F2}" srcOrd="1" destOrd="0" presId="urn:microsoft.com/office/officeart/2005/8/layout/radial2"/>
    <dgm:cxn modelId="{5B55F54C-8219-4ACD-84A4-6DC1D2A92534}" type="presParOf" srcId="{03773161-B384-4428-BBD1-075C832F4E98}" destId="{670D1FA1-E852-462A-A1C0-98DB033780B3}" srcOrd="9" destOrd="0" presId="urn:microsoft.com/office/officeart/2005/8/layout/radial2"/>
    <dgm:cxn modelId="{9009B8BE-4E2B-4DF2-9799-C13359CCBA5A}" type="presParOf" srcId="{03773161-B384-4428-BBD1-075C832F4E98}" destId="{C1818E41-5EE0-4454-9539-5AF1326CF679}" srcOrd="10" destOrd="0" presId="urn:microsoft.com/office/officeart/2005/8/layout/radial2"/>
    <dgm:cxn modelId="{691D50FE-A740-49A0-A767-9FE3924D46BF}" type="presParOf" srcId="{C1818E41-5EE0-4454-9539-5AF1326CF679}" destId="{0A2EA5CD-CB5F-45C9-AE15-A3527ECD8907}" srcOrd="0" destOrd="0" presId="urn:microsoft.com/office/officeart/2005/8/layout/radial2"/>
    <dgm:cxn modelId="{12B42849-121E-4DE3-942D-0A9B7224BD86}" type="presParOf" srcId="{C1818E41-5EE0-4454-9539-5AF1326CF679}" destId="{96ADD1C1-DD06-46BE-9891-218A13EBF8D6}"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2"/>
          </a:lnRef>
          <a:fillRef idx="3">
            <a:schemeClr val="accent2"/>
          </a:fillRef>
          <a:effectRef idx="3">
            <a:schemeClr val="accent2"/>
          </a:effectRef>
          <a:fontRef idx="minor">
            <a:schemeClr val="lt1"/>
          </a:fontRef>
        </dgm:style>
      </dgm:prSet>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Ushahidi,</a:t>
          </a:r>
        </a:p>
        <a:p>
          <a:r>
            <a:rPr lang="en-US" sz="2400" dirty="0" smtClean="0"/>
            <a:t>Uncultured</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RC Haiti</a:t>
          </a:r>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pPr>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Student</a:t>
          </a:r>
        </a:p>
        <a:p>
          <a:r>
            <a:rPr lang="en-US" sz="2400" dirty="0" smtClean="0"/>
            <a:t>Trashing</a:t>
          </a:r>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Policing by</a:t>
          </a:r>
        </a:p>
        <a:p>
          <a:r>
            <a:rPr lang="en-US" sz="2400" dirty="0" smtClean="0"/>
            <a:t>Crowd-</a:t>
          </a:r>
        </a:p>
        <a:p>
          <a:r>
            <a:rPr lang="en-US" sz="2400" dirty="0" smtClean="0"/>
            <a:t>sourcing</a:t>
          </a:r>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0D05DE8A-7F59-4EFF-BADA-A37E0A995DC0}" srcId="{548BAD2F-B8D5-4CAC-9BAE-F5282E745D61}" destId="{2FEDEE1B-1E3C-4633-A7C5-ED2688AB543A}" srcOrd="3" destOrd="0" parTransId="{02570D6E-D57B-4E16-ADE9-B8427C5A999D}" sibTransId="{89EF5881-96A2-4043-8B04-93918B3708EF}"/>
    <dgm:cxn modelId="{A5B72BD6-FAB3-4626-8A36-87A3FB0563F4}" type="presOf" srcId="{2FEDEE1B-1E3C-4633-A7C5-ED2688AB543A}" destId="{78A75251-7011-4F98-8C9E-EF8C0E1A0DAC}" srcOrd="0" destOrd="0" presId="urn:microsoft.com/office/officeart/2005/8/layout/matrix3"/>
    <dgm:cxn modelId="{B1A10489-6646-49CA-880C-D066CA6BEEE2}" srcId="{548BAD2F-B8D5-4CAC-9BAE-F5282E745D61}" destId="{350BABB2-62EB-4F11-A69F-0812F5B2E1A5}" srcOrd="2" destOrd="0" parTransId="{80158AE5-95C7-44F2-B515-4E18E7314445}" sibTransId="{CF8A344F-0512-442B-9B08-E11DE685B5AD}"/>
    <dgm:cxn modelId="{D33FF24D-3F99-4CD8-9A05-B8817A59E681}" type="presOf" srcId="{548BAD2F-B8D5-4CAC-9BAE-F5282E745D61}" destId="{6790AA38-31E3-45B6-BFC4-2BC8178419C4}" srcOrd="0" destOrd="0" presId="urn:microsoft.com/office/officeart/2005/8/layout/matrix3"/>
    <dgm:cxn modelId="{38CD374D-7D21-42F7-87E3-3753A0E015A1}" srcId="{548BAD2F-B8D5-4CAC-9BAE-F5282E745D61}" destId="{271FD2EA-485D-493C-92F2-CC40C7EA25CE}" srcOrd="1" destOrd="0" parTransId="{B191AE50-BA45-4EA4-B5D1-99CB60499F4F}" sibTransId="{96F61A4B-0EEC-4957-B94C-8A74AA955271}"/>
    <dgm:cxn modelId="{392FC243-BCEB-427F-98C7-AB71E8377DA6}" type="presOf" srcId="{55D989BC-7E05-4F0A-8A28-21F2939BD225}" destId="{4FC6B2FC-AAC1-4C87-B5E2-64F40CA4C200}" srcOrd="0" destOrd="0" presId="urn:microsoft.com/office/officeart/2005/8/layout/matrix3"/>
    <dgm:cxn modelId="{404FF526-5E8E-4EC3-80F4-5AF4066AD4BB}" type="presOf" srcId="{350BABB2-62EB-4F11-A69F-0812F5B2E1A5}" destId="{CD2FB85F-C94C-40DA-A661-F28888FAEB50}" srcOrd="0" destOrd="0" presId="urn:microsoft.com/office/officeart/2005/8/layout/matrix3"/>
    <dgm:cxn modelId="{450B0106-BD49-466B-963E-F95FD38C2085}" type="presOf" srcId="{271FD2EA-485D-493C-92F2-CC40C7EA25CE}" destId="{22F31E19-ACD3-4AEF-A569-A4DC86E7FCE7}" srcOrd="0" destOrd="0" presId="urn:microsoft.com/office/officeart/2005/8/layout/matrix3"/>
    <dgm:cxn modelId="{9EB85BEF-103C-4ADF-90DD-216BFCC5981C}" srcId="{548BAD2F-B8D5-4CAC-9BAE-F5282E745D61}" destId="{55D989BC-7E05-4F0A-8A28-21F2939BD225}" srcOrd="0" destOrd="0" parTransId="{F8761FEF-3E24-437A-B581-545FDCB0FC70}" sibTransId="{AA7C87C1-5B44-4A02-8C5D-11B605912B75}"/>
    <dgm:cxn modelId="{B6478383-DC81-4F40-B762-8D5CFE61C51B}" type="presParOf" srcId="{6790AA38-31E3-45B6-BFC4-2BC8178419C4}" destId="{743C3C0E-BC7F-4D10-BFD2-D9B04492A9AE}" srcOrd="0" destOrd="0" presId="urn:microsoft.com/office/officeart/2005/8/layout/matrix3"/>
    <dgm:cxn modelId="{958B39D0-AEB8-464E-82BD-6FF8260866AB}" type="presParOf" srcId="{6790AA38-31E3-45B6-BFC4-2BC8178419C4}" destId="{4FC6B2FC-AAC1-4C87-B5E2-64F40CA4C200}" srcOrd="1" destOrd="0" presId="urn:microsoft.com/office/officeart/2005/8/layout/matrix3"/>
    <dgm:cxn modelId="{BBCF65B2-C23D-4EA1-89E2-45F54B09300A}" type="presParOf" srcId="{6790AA38-31E3-45B6-BFC4-2BC8178419C4}" destId="{22F31E19-ACD3-4AEF-A569-A4DC86E7FCE7}" srcOrd="2" destOrd="0" presId="urn:microsoft.com/office/officeart/2005/8/layout/matrix3"/>
    <dgm:cxn modelId="{E2525C47-39D6-4462-B935-3398512484CA}" type="presParOf" srcId="{6790AA38-31E3-45B6-BFC4-2BC8178419C4}" destId="{CD2FB85F-C94C-40DA-A661-F28888FAEB50}" srcOrd="3" destOrd="0" presId="urn:microsoft.com/office/officeart/2005/8/layout/matrix3"/>
    <dgm:cxn modelId="{5EA91EDD-1B73-4E49-B722-B7241AE7B328}"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2"/>
          </a:lnRef>
          <a:fillRef idx="3">
            <a:schemeClr val="accent2"/>
          </a:fillRef>
          <a:effectRef idx="3">
            <a:schemeClr val="accent2"/>
          </a:effectRef>
          <a:fontRef idx="minor">
            <a:schemeClr val="lt1"/>
          </a:fontRef>
        </dgm:style>
      </dgm:prSet>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Ushahidi,</a:t>
          </a:r>
        </a:p>
        <a:p>
          <a:r>
            <a:rPr lang="en-US" sz="2400" dirty="0" smtClean="0"/>
            <a:t>Uncultured</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RC Haiti</a:t>
          </a:r>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Student</a:t>
          </a:r>
        </a:p>
        <a:p>
          <a:r>
            <a:rPr lang="en-US" sz="2400" dirty="0" smtClean="0"/>
            <a:t>Trashing</a:t>
          </a:r>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pPr>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Policing by</a:t>
          </a:r>
        </a:p>
        <a:p>
          <a:r>
            <a:rPr lang="en-US" sz="2400" dirty="0" smtClean="0"/>
            <a:t>Crowd-</a:t>
          </a:r>
        </a:p>
        <a:p>
          <a:r>
            <a:rPr lang="en-US" sz="2400" dirty="0" smtClean="0"/>
            <a:t>sourcing</a:t>
          </a:r>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907C4D7D-D27C-41A1-9E2C-89672B2CAF76}" type="presOf" srcId="{55D989BC-7E05-4F0A-8A28-21F2939BD225}" destId="{4FC6B2FC-AAC1-4C87-B5E2-64F40CA4C200}" srcOrd="0" destOrd="0" presId="urn:microsoft.com/office/officeart/2005/8/layout/matrix3"/>
    <dgm:cxn modelId="{0D05DE8A-7F59-4EFF-BADA-A37E0A995DC0}" srcId="{548BAD2F-B8D5-4CAC-9BAE-F5282E745D61}" destId="{2FEDEE1B-1E3C-4633-A7C5-ED2688AB543A}" srcOrd="3" destOrd="0" parTransId="{02570D6E-D57B-4E16-ADE9-B8427C5A999D}" sibTransId="{89EF5881-96A2-4043-8B04-93918B3708EF}"/>
    <dgm:cxn modelId="{B1A10489-6646-49CA-880C-D066CA6BEEE2}" srcId="{548BAD2F-B8D5-4CAC-9BAE-F5282E745D61}" destId="{350BABB2-62EB-4F11-A69F-0812F5B2E1A5}" srcOrd="2" destOrd="0" parTransId="{80158AE5-95C7-44F2-B515-4E18E7314445}" sibTransId="{CF8A344F-0512-442B-9B08-E11DE685B5AD}"/>
    <dgm:cxn modelId="{F885D19D-820A-456E-800C-B0BBA3D0942F}" type="presOf" srcId="{2FEDEE1B-1E3C-4633-A7C5-ED2688AB543A}" destId="{78A75251-7011-4F98-8C9E-EF8C0E1A0DAC}" srcOrd="0" destOrd="0" presId="urn:microsoft.com/office/officeart/2005/8/layout/matrix3"/>
    <dgm:cxn modelId="{7D092E30-F867-478B-861B-33A0473B8254}" type="presOf" srcId="{350BABB2-62EB-4F11-A69F-0812F5B2E1A5}" destId="{CD2FB85F-C94C-40DA-A661-F28888FAEB50}" srcOrd="0" destOrd="0" presId="urn:microsoft.com/office/officeart/2005/8/layout/matrix3"/>
    <dgm:cxn modelId="{E2E44B1A-33F0-4E50-AD2A-C8A3C88BC64A}" type="presOf" srcId="{271FD2EA-485D-493C-92F2-CC40C7EA25CE}" destId="{22F31E19-ACD3-4AEF-A569-A4DC86E7FCE7}" srcOrd="0" destOrd="0" presId="urn:microsoft.com/office/officeart/2005/8/layout/matrix3"/>
    <dgm:cxn modelId="{38CD374D-7D21-42F7-87E3-3753A0E015A1}" srcId="{548BAD2F-B8D5-4CAC-9BAE-F5282E745D61}" destId="{271FD2EA-485D-493C-92F2-CC40C7EA25CE}" srcOrd="1" destOrd="0" parTransId="{B191AE50-BA45-4EA4-B5D1-99CB60499F4F}" sibTransId="{96F61A4B-0EEC-4957-B94C-8A74AA955271}"/>
    <dgm:cxn modelId="{963D495E-C265-4E79-A0C2-919AABB06313}" type="presOf" srcId="{548BAD2F-B8D5-4CAC-9BAE-F5282E745D61}" destId="{6790AA38-31E3-45B6-BFC4-2BC8178419C4}" srcOrd="0" destOrd="0" presId="urn:microsoft.com/office/officeart/2005/8/layout/matrix3"/>
    <dgm:cxn modelId="{9EB85BEF-103C-4ADF-90DD-216BFCC5981C}" srcId="{548BAD2F-B8D5-4CAC-9BAE-F5282E745D61}" destId="{55D989BC-7E05-4F0A-8A28-21F2939BD225}" srcOrd="0" destOrd="0" parTransId="{F8761FEF-3E24-437A-B581-545FDCB0FC70}" sibTransId="{AA7C87C1-5B44-4A02-8C5D-11B605912B75}"/>
    <dgm:cxn modelId="{59DB4E06-9B44-4909-AE7B-387C0CAFD16F}" type="presParOf" srcId="{6790AA38-31E3-45B6-BFC4-2BC8178419C4}" destId="{743C3C0E-BC7F-4D10-BFD2-D9B04492A9AE}" srcOrd="0" destOrd="0" presId="urn:microsoft.com/office/officeart/2005/8/layout/matrix3"/>
    <dgm:cxn modelId="{CAA7473D-DE68-489C-B366-7186B12944A5}" type="presParOf" srcId="{6790AA38-31E3-45B6-BFC4-2BC8178419C4}" destId="{4FC6B2FC-AAC1-4C87-B5E2-64F40CA4C200}" srcOrd="1" destOrd="0" presId="urn:microsoft.com/office/officeart/2005/8/layout/matrix3"/>
    <dgm:cxn modelId="{2522B56C-9CDA-4D01-8744-17BEEE0A3D03}" type="presParOf" srcId="{6790AA38-31E3-45B6-BFC4-2BC8178419C4}" destId="{22F31E19-ACD3-4AEF-A569-A4DC86E7FCE7}" srcOrd="2" destOrd="0" presId="urn:microsoft.com/office/officeart/2005/8/layout/matrix3"/>
    <dgm:cxn modelId="{FB427FA6-9D6C-4365-B5A0-F7B41582802E}" type="presParOf" srcId="{6790AA38-31E3-45B6-BFC4-2BC8178419C4}" destId="{CD2FB85F-C94C-40DA-A661-F28888FAEB50}" srcOrd="3" destOrd="0" presId="urn:microsoft.com/office/officeart/2005/8/layout/matrix3"/>
    <dgm:cxn modelId="{F31B4E3D-9AFC-4E28-A2A2-B985AC16DFD4}"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8BAD2F-B8D5-4CAC-9BAE-F5282E745D6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Ushahidi,</a:t>
          </a:r>
        </a:p>
        <a:p>
          <a:r>
            <a:rPr lang="en-US" sz="2400" dirty="0" smtClean="0"/>
            <a:t>Uncultured</a:t>
          </a:r>
          <a:endParaRPr lang="en-US" sz="24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1"/>
          </a:lnRef>
          <a:fillRef idx="3">
            <a:schemeClr val="accent1"/>
          </a:fillRef>
          <a:effectRef idx="3">
            <a:schemeClr val="accent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RC Haiti</a:t>
          </a:r>
          <a:endParaRPr lang="en-US" sz="24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Student</a:t>
          </a:r>
        </a:p>
        <a:p>
          <a:r>
            <a:rPr lang="en-US" sz="2400" dirty="0" smtClean="0"/>
            <a:t>Trashing</a:t>
          </a:r>
          <a:endParaRPr lang="en-US" sz="24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2FEDEE1B-1E3C-4633-A7C5-ED2688AB543A}">
      <dgm:prSet phldrT="[Text]" custT="1">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dirty="0" smtClean="0"/>
            <a:t>Policing by</a:t>
          </a:r>
        </a:p>
        <a:p>
          <a:r>
            <a:rPr lang="en-US" sz="2400" dirty="0" smtClean="0"/>
            <a:t>Crowd-</a:t>
          </a:r>
        </a:p>
        <a:p>
          <a:r>
            <a:rPr lang="en-US" sz="2400" dirty="0" smtClean="0"/>
            <a:t>sourcing</a:t>
          </a:r>
          <a:endParaRPr lang="en-US" sz="2400" dirty="0"/>
        </a:p>
      </dgm:t>
    </dgm:pt>
    <dgm:pt modelId="{02570D6E-D57B-4E16-ADE9-B8427C5A999D}" type="parTrans" cxnId="{0D05DE8A-7F59-4EFF-BADA-A37E0A995DC0}">
      <dgm:prSet/>
      <dgm:spPr/>
      <dgm:t>
        <a:bodyPr/>
        <a:lstStyle/>
        <a:p>
          <a:endParaRPr lang="en-US"/>
        </a:p>
      </dgm:t>
    </dgm:pt>
    <dgm:pt modelId="{89EF5881-96A2-4043-8B04-93918B3708EF}" type="sibTrans" cxnId="{0D05DE8A-7F59-4EFF-BADA-A37E0A995DC0}">
      <dgm:prSet/>
      <dgm:spPr/>
      <dgm:t>
        <a:bodyPr/>
        <a:lstStyle/>
        <a:p>
          <a:endParaRPr lang="en-US"/>
        </a:p>
      </dgm:t>
    </dgm:pt>
    <dgm:pt modelId="{6790AA38-31E3-45B6-BFC4-2BC8178419C4}" type="pres">
      <dgm:prSet presAssocID="{548BAD2F-B8D5-4CAC-9BAE-F5282E745D61}" presName="matrix" presStyleCnt="0">
        <dgm:presLayoutVars>
          <dgm:chMax val="1"/>
          <dgm:dir/>
          <dgm:resizeHandles val="exact"/>
        </dgm:presLayoutVars>
      </dgm:prSet>
      <dgm:spPr/>
      <dgm:t>
        <a:bodyPr/>
        <a:lstStyle/>
        <a:p>
          <a:endParaRPr lang="en-GB"/>
        </a:p>
      </dgm:t>
    </dgm:pt>
    <dgm:pt modelId="{743C3C0E-BC7F-4D10-BFD2-D9B04492A9AE}" type="pres">
      <dgm:prSet presAssocID="{548BAD2F-B8D5-4CAC-9BAE-F5282E745D61}" presName="diamond" presStyleLbl="bgShp" presStyleIdx="0" presStyleCnt="1">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4FC6B2FC-AAC1-4C87-B5E2-64F40CA4C200}" type="pres">
      <dgm:prSet presAssocID="{548BAD2F-B8D5-4CAC-9BAE-F5282E745D61}" presName="quad1" presStyleLbl="node1" presStyleIdx="0" presStyleCnt="4">
        <dgm:presLayoutVars>
          <dgm:chMax val="0"/>
          <dgm:chPref val="0"/>
          <dgm:bulletEnabled val="1"/>
        </dgm:presLayoutVars>
      </dgm:prSet>
      <dgm:spPr/>
      <dgm:t>
        <a:bodyPr/>
        <a:lstStyle/>
        <a:p>
          <a:endParaRPr lang="en-US"/>
        </a:p>
      </dgm:t>
    </dgm:pt>
    <dgm:pt modelId="{22F31E19-ACD3-4AEF-A569-A4DC86E7FCE7}" type="pres">
      <dgm:prSet presAssocID="{548BAD2F-B8D5-4CAC-9BAE-F5282E745D61}" presName="quad2" presStyleLbl="node1" presStyleIdx="1" presStyleCnt="4">
        <dgm:presLayoutVars>
          <dgm:chMax val="0"/>
          <dgm:chPref val="0"/>
          <dgm:bulletEnabled val="1"/>
        </dgm:presLayoutVars>
      </dgm:prSet>
      <dgm:spPr/>
      <dgm:t>
        <a:bodyPr/>
        <a:lstStyle/>
        <a:p>
          <a:endParaRPr lang="en-GB"/>
        </a:p>
      </dgm:t>
    </dgm:pt>
    <dgm:pt modelId="{CD2FB85F-C94C-40DA-A661-F28888FAEB50}" type="pres">
      <dgm:prSet presAssocID="{548BAD2F-B8D5-4CAC-9BAE-F5282E745D61}" presName="quad3" presStyleLbl="node1" presStyleIdx="2" presStyleCnt="4">
        <dgm:presLayoutVars>
          <dgm:chMax val="0"/>
          <dgm:chPref val="0"/>
          <dgm:bulletEnabled val="1"/>
        </dgm:presLayoutVars>
      </dgm:prSet>
      <dgm:spPr/>
      <dgm:t>
        <a:bodyPr/>
        <a:lstStyle/>
        <a:p>
          <a:endParaRPr lang="en-GB"/>
        </a:p>
      </dgm:t>
    </dgm:pt>
    <dgm:pt modelId="{78A75251-7011-4F98-8C9E-EF8C0E1A0DAC}" type="pres">
      <dgm:prSet presAssocID="{548BAD2F-B8D5-4CAC-9BAE-F5282E745D61}" presName="quad4" presStyleLbl="node1" presStyleIdx="3" presStyleCnt="4">
        <dgm:presLayoutVars>
          <dgm:chMax val="0"/>
          <dgm:chPref val="0"/>
          <dgm:bulletEnabled val="1"/>
        </dgm:presLayoutVars>
      </dgm:prSet>
      <dgm:spPr/>
      <dgm:t>
        <a:bodyPr/>
        <a:lstStyle/>
        <a:p>
          <a:endParaRPr lang="en-GB"/>
        </a:p>
      </dgm:t>
    </dgm:pt>
  </dgm:ptLst>
  <dgm:cxnLst>
    <dgm:cxn modelId="{BD0C7B67-0302-417C-A69F-F1C52A747D6D}" type="presOf" srcId="{55D989BC-7E05-4F0A-8A28-21F2939BD225}" destId="{4FC6B2FC-AAC1-4C87-B5E2-64F40CA4C200}" srcOrd="0" destOrd="0" presId="urn:microsoft.com/office/officeart/2005/8/layout/matrix3"/>
    <dgm:cxn modelId="{0D05DE8A-7F59-4EFF-BADA-A37E0A995DC0}" srcId="{548BAD2F-B8D5-4CAC-9BAE-F5282E745D61}" destId="{2FEDEE1B-1E3C-4633-A7C5-ED2688AB543A}" srcOrd="3" destOrd="0" parTransId="{02570D6E-D57B-4E16-ADE9-B8427C5A999D}" sibTransId="{89EF5881-96A2-4043-8B04-93918B3708EF}"/>
    <dgm:cxn modelId="{B1A10489-6646-49CA-880C-D066CA6BEEE2}" srcId="{548BAD2F-B8D5-4CAC-9BAE-F5282E745D61}" destId="{350BABB2-62EB-4F11-A69F-0812F5B2E1A5}" srcOrd="2" destOrd="0" parTransId="{80158AE5-95C7-44F2-B515-4E18E7314445}" sibTransId="{CF8A344F-0512-442B-9B08-E11DE685B5AD}"/>
    <dgm:cxn modelId="{38CD374D-7D21-42F7-87E3-3753A0E015A1}" srcId="{548BAD2F-B8D5-4CAC-9BAE-F5282E745D61}" destId="{271FD2EA-485D-493C-92F2-CC40C7EA25CE}" srcOrd="1" destOrd="0" parTransId="{B191AE50-BA45-4EA4-B5D1-99CB60499F4F}" sibTransId="{96F61A4B-0EEC-4957-B94C-8A74AA955271}"/>
    <dgm:cxn modelId="{B2BB2102-2522-4DFB-8D69-A4AF369630C4}" type="presOf" srcId="{2FEDEE1B-1E3C-4633-A7C5-ED2688AB543A}" destId="{78A75251-7011-4F98-8C9E-EF8C0E1A0DAC}" srcOrd="0" destOrd="0" presId="urn:microsoft.com/office/officeart/2005/8/layout/matrix3"/>
    <dgm:cxn modelId="{AD2ACFA1-046C-4222-8072-151925BD2B41}" type="presOf" srcId="{350BABB2-62EB-4F11-A69F-0812F5B2E1A5}" destId="{CD2FB85F-C94C-40DA-A661-F28888FAEB50}" srcOrd="0" destOrd="0" presId="urn:microsoft.com/office/officeart/2005/8/layout/matrix3"/>
    <dgm:cxn modelId="{9EB85BEF-103C-4ADF-90DD-216BFCC5981C}" srcId="{548BAD2F-B8D5-4CAC-9BAE-F5282E745D61}" destId="{55D989BC-7E05-4F0A-8A28-21F2939BD225}" srcOrd="0" destOrd="0" parTransId="{F8761FEF-3E24-437A-B581-545FDCB0FC70}" sibTransId="{AA7C87C1-5B44-4A02-8C5D-11B605912B75}"/>
    <dgm:cxn modelId="{17041CF4-E6DA-47F9-8C93-48DA1756420D}" type="presOf" srcId="{548BAD2F-B8D5-4CAC-9BAE-F5282E745D61}" destId="{6790AA38-31E3-45B6-BFC4-2BC8178419C4}" srcOrd="0" destOrd="0" presId="urn:microsoft.com/office/officeart/2005/8/layout/matrix3"/>
    <dgm:cxn modelId="{79C8C193-4343-42A2-9BF1-FB1BD1F9DCE6}" type="presOf" srcId="{271FD2EA-485D-493C-92F2-CC40C7EA25CE}" destId="{22F31E19-ACD3-4AEF-A569-A4DC86E7FCE7}" srcOrd="0" destOrd="0" presId="urn:microsoft.com/office/officeart/2005/8/layout/matrix3"/>
    <dgm:cxn modelId="{39118A93-8703-49BF-9F92-10552CDDB048}" type="presParOf" srcId="{6790AA38-31E3-45B6-BFC4-2BC8178419C4}" destId="{743C3C0E-BC7F-4D10-BFD2-D9B04492A9AE}" srcOrd="0" destOrd="0" presId="urn:microsoft.com/office/officeart/2005/8/layout/matrix3"/>
    <dgm:cxn modelId="{8F332F09-218F-46C8-94EE-E9508DDE9E9F}" type="presParOf" srcId="{6790AA38-31E3-45B6-BFC4-2BC8178419C4}" destId="{4FC6B2FC-AAC1-4C87-B5E2-64F40CA4C200}" srcOrd="1" destOrd="0" presId="urn:microsoft.com/office/officeart/2005/8/layout/matrix3"/>
    <dgm:cxn modelId="{89CEC5FB-A6CD-4FE0-BBD4-03DDD453ADCC}" type="presParOf" srcId="{6790AA38-31E3-45B6-BFC4-2BC8178419C4}" destId="{22F31E19-ACD3-4AEF-A569-A4DC86E7FCE7}" srcOrd="2" destOrd="0" presId="urn:microsoft.com/office/officeart/2005/8/layout/matrix3"/>
    <dgm:cxn modelId="{67987B6E-665B-4BE7-8476-35BD41F61B7A}" type="presParOf" srcId="{6790AA38-31E3-45B6-BFC4-2BC8178419C4}" destId="{CD2FB85F-C94C-40DA-A661-F28888FAEB50}" srcOrd="3" destOrd="0" presId="urn:microsoft.com/office/officeart/2005/8/layout/matrix3"/>
    <dgm:cxn modelId="{08FD70C6-1E07-4807-B028-20C21FF25254}" type="presParOf" srcId="{6790AA38-31E3-45B6-BFC4-2BC8178419C4}" destId="{78A75251-7011-4F98-8C9E-EF8C0E1A0DAC}"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FC0116-12CE-410B-AFC5-4AF2C0FCF601}"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9D45FAD1-D6EF-450A-897E-EE4391D493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Relevance</a:t>
          </a:r>
          <a:endParaRPr lang="en-US" dirty="0"/>
        </a:p>
      </dgm:t>
    </dgm:pt>
    <dgm:pt modelId="{7495DFEA-1920-4B4F-A8D4-C5536938728A}" type="parTrans" cxnId="{F3535041-5925-43B3-A426-2909946C1136}">
      <dgm:prSet/>
      <dgm:spPr/>
      <dgm:t>
        <a:bodyPr/>
        <a:lstStyle/>
        <a:p>
          <a:endParaRPr lang="en-US"/>
        </a:p>
      </dgm:t>
    </dgm:pt>
    <dgm:pt modelId="{1BD3E79B-FA0C-4DE5-9136-90A4F81364DD}" type="sibTrans" cxnId="{F3535041-5925-43B3-A426-2909946C1136}">
      <dgm:prSet/>
      <dgm:spPr/>
      <dgm:t>
        <a:bodyPr/>
        <a:lstStyle/>
        <a:p>
          <a:endParaRPr lang="en-US"/>
        </a:p>
      </dgm:t>
    </dgm:pt>
    <dgm:pt modelId="{4B374F7D-B642-493E-B539-4FF1743E209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Is it actionable? </a:t>
          </a:r>
          <a:endParaRPr lang="en-US" sz="2400" b="0" dirty="0"/>
        </a:p>
      </dgm:t>
    </dgm:pt>
    <dgm:pt modelId="{A95FDD5F-4845-4465-A910-BAE8CABAD6B7}" type="parTrans" cxnId="{90D1A050-6E39-4685-8411-50C18656053A}">
      <dgm:prSet/>
      <dgm:spPr/>
      <dgm:t>
        <a:bodyPr/>
        <a:lstStyle/>
        <a:p>
          <a:endParaRPr lang="en-US"/>
        </a:p>
      </dgm:t>
    </dgm:pt>
    <dgm:pt modelId="{2AA0FB19-046A-470E-8A59-A6F3FFE49B7F}" type="sibTrans" cxnId="{90D1A050-6E39-4685-8411-50C18656053A}">
      <dgm:prSet/>
      <dgm:spPr/>
      <dgm:t>
        <a:bodyPr/>
        <a:lstStyle/>
        <a:p>
          <a:endParaRPr lang="en-US"/>
        </a:p>
      </dgm:t>
    </dgm:pt>
    <dgm:pt modelId="{92308F8D-CBB3-4F02-9081-4D560766ACD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Verification and authentication</a:t>
          </a:r>
          <a:endParaRPr lang="en-US" dirty="0"/>
        </a:p>
      </dgm:t>
    </dgm:pt>
    <dgm:pt modelId="{A4448FC4-3C29-41CF-A7FD-C671544938DD}" type="parTrans" cxnId="{4979708D-C326-4C5A-9BEA-CB7675708993}">
      <dgm:prSet/>
      <dgm:spPr/>
      <dgm:t>
        <a:bodyPr/>
        <a:lstStyle/>
        <a:p>
          <a:endParaRPr lang="en-US"/>
        </a:p>
      </dgm:t>
    </dgm:pt>
    <dgm:pt modelId="{A2FB1C6C-92ED-446A-91F0-C24246F100E8}" type="sibTrans" cxnId="{4979708D-C326-4C5A-9BEA-CB7675708993}">
      <dgm:prSet/>
      <dgm:spPr/>
      <dgm:t>
        <a:bodyPr/>
        <a:lstStyle/>
        <a:p>
          <a:endParaRPr lang="en-US"/>
        </a:p>
      </dgm:t>
    </dgm:pt>
    <dgm:pt modelId="{686E0F17-E850-43BA-9898-8870A410166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Is it true? Is it a hoax?</a:t>
          </a:r>
          <a:endParaRPr lang="en-US" sz="2400" b="0" dirty="0"/>
        </a:p>
      </dgm:t>
    </dgm:pt>
    <dgm:pt modelId="{EF3615B7-B848-4F05-9527-414FCAE3BF6D}" type="parTrans" cxnId="{50F2495E-1D87-4EA1-84DF-46788DB5B4BC}">
      <dgm:prSet/>
      <dgm:spPr/>
      <dgm:t>
        <a:bodyPr/>
        <a:lstStyle/>
        <a:p>
          <a:endParaRPr lang="en-US"/>
        </a:p>
      </dgm:t>
    </dgm:pt>
    <dgm:pt modelId="{C3E877D8-FAC7-4AA6-A659-18CD8A4B73CC}" type="sibTrans" cxnId="{50F2495E-1D87-4EA1-84DF-46788DB5B4BC}">
      <dgm:prSet/>
      <dgm:spPr/>
      <dgm:t>
        <a:bodyPr/>
        <a:lstStyle/>
        <a:p>
          <a:endParaRPr lang="en-US"/>
        </a:p>
      </dgm:t>
    </dgm:pt>
    <dgm:pt modelId="{21C9DFF7-098B-427C-BA55-39961FB94C8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Duplication</a:t>
          </a:r>
          <a:endParaRPr lang="en-US" dirty="0"/>
        </a:p>
      </dgm:t>
    </dgm:pt>
    <dgm:pt modelId="{BB1B6CD0-B870-4FF9-A4F7-AEE6EE01B4BD}" type="parTrans" cxnId="{57C3DC9F-042B-4370-A80B-145151091FB5}">
      <dgm:prSet/>
      <dgm:spPr/>
      <dgm:t>
        <a:bodyPr/>
        <a:lstStyle/>
        <a:p>
          <a:endParaRPr lang="en-US"/>
        </a:p>
      </dgm:t>
    </dgm:pt>
    <dgm:pt modelId="{E55842F0-6E6D-4F1F-B53B-C0ACD872E888}" type="sibTrans" cxnId="{57C3DC9F-042B-4370-A80B-145151091FB5}">
      <dgm:prSet/>
      <dgm:spPr/>
      <dgm:t>
        <a:bodyPr/>
        <a:lstStyle/>
        <a:p>
          <a:endParaRPr lang="en-US"/>
        </a:p>
      </dgm:t>
    </dgm:pt>
    <dgm:pt modelId="{153A418E-BDB4-4021-817D-C93AC2840BB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Has this already been dealt with?</a:t>
          </a:r>
          <a:endParaRPr lang="en-US" sz="2400" b="0" dirty="0"/>
        </a:p>
      </dgm:t>
    </dgm:pt>
    <dgm:pt modelId="{40C39734-10B4-4893-9920-F771E364D881}" type="parTrans" cxnId="{16B83E3D-825D-4C76-9529-090F0EE797CF}">
      <dgm:prSet/>
      <dgm:spPr/>
      <dgm:t>
        <a:bodyPr/>
        <a:lstStyle/>
        <a:p>
          <a:endParaRPr lang="en-US"/>
        </a:p>
      </dgm:t>
    </dgm:pt>
    <dgm:pt modelId="{1FFC0F81-FDF2-4CF4-8EEF-63256395DFE4}" type="sibTrans" cxnId="{16B83E3D-825D-4C76-9529-090F0EE797CF}">
      <dgm:prSet/>
      <dgm:spPr/>
      <dgm:t>
        <a:bodyPr/>
        <a:lstStyle/>
        <a:p>
          <a:endParaRPr lang="en-US"/>
        </a:p>
      </dgm:t>
    </dgm:pt>
    <dgm:pt modelId="{EA81C435-4723-46FC-B24E-7E01CDC999C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Access</a:t>
          </a:r>
          <a:endParaRPr lang="en-US" dirty="0"/>
        </a:p>
      </dgm:t>
    </dgm:pt>
    <dgm:pt modelId="{E2F54865-9AE8-4706-B52C-A6AFC6C23C65}" type="parTrans" cxnId="{9C49D3F2-6906-45C4-A9DC-A64B828E5B81}">
      <dgm:prSet/>
      <dgm:spPr/>
      <dgm:t>
        <a:bodyPr/>
        <a:lstStyle/>
        <a:p>
          <a:endParaRPr lang="en-US"/>
        </a:p>
      </dgm:t>
    </dgm:pt>
    <dgm:pt modelId="{045970DD-7ADF-4B20-AE2E-AAA4D5896F9F}" type="sibTrans" cxnId="{9C49D3F2-6906-45C4-A9DC-A64B828E5B81}">
      <dgm:prSet/>
      <dgm:spPr/>
      <dgm:t>
        <a:bodyPr/>
        <a:lstStyle/>
        <a:p>
          <a:endParaRPr lang="en-US"/>
        </a:p>
      </dgm:t>
    </dgm:pt>
    <dgm:pt modelId="{C2BA879B-2152-4BE0-944D-4E9D4E243AE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Do the most vulnerable have the tools?</a:t>
          </a:r>
          <a:endParaRPr lang="en-US" sz="2400" b="0" dirty="0"/>
        </a:p>
      </dgm:t>
    </dgm:pt>
    <dgm:pt modelId="{683B302D-7846-4B9C-83CC-555B44FB30A1}" type="parTrans" cxnId="{56BCBF4C-4AA5-4EBC-94C3-C2640C337844}">
      <dgm:prSet/>
      <dgm:spPr/>
      <dgm:t>
        <a:bodyPr/>
        <a:lstStyle/>
        <a:p>
          <a:endParaRPr lang="en-US"/>
        </a:p>
      </dgm:t>
    </dgm:pt>
    <dgm:pt modelId="{9CE246CC-575F-40D0-8200-FC90ADEC8241}" type="sibTrans" cxnId="{56BCBF4C-4AA5-4EBC-94C3-C2640C337844}">
      <dgm:prSet/>
      <dgm:spPr/>
      <dgm:t>
        <a:bodyPr/>
        <a:lstStyle/>
        <a:p>
          <a:endParaRPr lang="en-US"/>
        </a:p>
      </dgm:t>
    </dgm:pt>
    <dgm:pt modelId="{94B453F9-34E7-44FE-AEFE-837F345EBDAF}" type="pres">
      <dgm:prSet presAssocID="{D2FC0116-12CE-410B-AFC5-4AF2C0FCF601}" presName="Name0" presStyleCnt="0">
        <dgm:presLayoutVars>
          <dgm:chPref val="3"/>
          <dgm:dir/>
          <dgm:animLvl val="lvl"/>
          <dgm:resizeHandles/>
        </dgm:presLayoutVars>
      </dgm:prSet>
      <dgm:spPr/>
      <dgm:t>
        <a:bodyPr/>
        <a:lstStyle/>
        <a:p>
          <a:endParaRPr lang="en-GB"/>
        </a:p>
      </dgm:t>
    </dgm:pt>
    <dgm:pt modelId="{32E7CF0B-683B-42E8-8D85-348AAEFC153D}" type="pres">
      <dgm:prSet presAssocID="{9D45FAD1-D6EF-450A-897E-EE4391D49347}"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FBA1E64-8AEF-4DF5-B8F3-E0D6EB4F2CF2}" type="pres">
      <dgm:prSet presAssocID="{9D45FAD1-D6EF-450A-897E-EE4391D49347}" presName="bigChev" presStyleLbl="node1" presStyleIdx="0" presStyleCnt="4" custScaleX="145634"/>
      <dgm:spPr/>
      <dgm:t>
        <a:bodyPr/>
        <a:lstStyle/>
        <a:p>
          <a:endParaRPr lang="en-GB"/>
        </a:p>
      </dgm:t>
    </dgm:pt>
    <dgm:pt modelId="{BDF01F63-174E-4869-8414-1E47C69191FB}" type="pres">
      <dgm:prSet presAssocID="{A95FDD5F-4845-4465-A910-BAE8CABAD6B7}"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F479BCB-B689-4148-A6AA-E37716505172}" type="pres">
      <dgm:prSet presAssocID="{4B374F7D-B642-493E-B539-4FF1743E209C}" presName="node" presStyleLbl="alignAccFollowNode1" presStyleIdx="0" presStyleCnt="4" custScaleX="171936">
        <dgm:presLayoutVars>
          <dgm:bulletEnabled val="1"/>
        </dgm:presLayoutVars>
      </dgm:prSet>
      <dgm:spPr/>
      <dgm:t>
        <a:bodyPr/>
        <a:lstStyle/>
        <a:p>
          <a:endParaRPr lang="en-GB"/>
        </a:p>
      </dgm:t>
    </dgm:pt>
    <dgm:pt modelId="{F770B392-1A81-488A-BE5E-3B3BBF72BDB9}" type="pres">
      <dgm:prSet presAssocID="{9D45FAD1-D6EF-450A-897E-EE4391D49347}"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3989E08-A1A3-4E59-B974-7F36B2B95F22}" type="pres">
      <dgm:prSet presAssocID="{92308F8D-CBB3-4F02-9081-4D560766ACDB}"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9DD1F93-3959-4837-9AB8-2BCE8722DF83}" type="pres">
      <dgm:prSet presAssocID="{92308F8D-CBB3-4F02-9081-4D560766ACDB}" presName="bigChev" presStyleLbl="node1" presStyleIdx="1" presStyleCnt="4" custScaleX="139552"/>
      <dgm:spPr/>
      <dgm:t>
        <a:bodyPr/>
        <a:lstStyle/>
        <a:p>
          <a:endParaRPr lang="en-GB"/>
        </a:p>
      </dgm:t>
    </dgm:pt>
    <dgm:pt modelId="{B84AC310-ED78-47B8-81D6-6046F7047E0B}" type="pres">
      <dgm:prSet presAssocID="{EF3615B7-B848-4F05-9527-414FCAE3BF6D}"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CFF1063-1D97-434A-A358-E418F606B549}" type="pres">
      <dgm:prSet presAssocID="{686E0F17-E850-43BA-9898-8870A410166B}" presName="node" presStyleLbl="alignAccFollowNode1" presStyleIdx="1" presStyleCnt="4" custScaleX="221405">
        <dgm:presLayoutVars>
          <dgm:bulletEnabled val="1"/>
        </dgm:presLayoutVars>
      </dgm:prSet>
      <dgm:spPr/>
      <dgm:t>
        <a:bodyPr/>
        <a:lstStyle/>
        <a:p>
          <a:endParaRPr lang="en-GB"/>
        </a:p>
      </dgm:t>
    </dgm:pt>
    <dgm:pt modelId="{67BA2492-6285-43EF-B9FC-1BED2AB12CD0}" type="pres">
      <dgm:prSet presAssocID="{92308F8D-CBB3-4F02-9081-4D560766ACDB}"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D0A5424-1B1F-4967-A2B6-E16C88508CC1}" type="pres">
      <dgm:prSet presAssocID="{21C9DFF7-098B-427C-BA55-39961FB94C84}"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E130661-0763-4169-9C2E-83E80718E604}" type="pres">
      <dgm:prSet presAssocID="{21C9DFF7-098B-427C-BA55-39961FB94C84}" presName="bigChev" presStyleLbl="node1" presStyleIdx="2" presStyleCnt="4" custScaleX="130454"/>
      <dgm:spPr/>
      <dgm:t>
        <a:bodyPr/>
        <a:lstStyle/>
        <a:p>
          <a:endParaRPr lang="en-GB"/>
        </a:p>
      </dgm:t>
    </dgm:pt>
    <dgm:pt modelId="{3EBB8471-AF69-4BE2-AD84-64830D412330}" type="pres">
      <dgm:prSet presAssocID="{40C39734-10B4-4893-9920-F771E364D88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98F89B-18E9-424A-A65F-E6CD348EBF8F}" type="pres">
      <dgm:prSet presAssocID="{153A418E-BDB4-4021-817D-C93AC2840BB7}" presName="node" presStyleLbl="alignAccFollowNode1" presStyleIdx="2" presStyleCnt="4" custScaleX="255143">
        <dgm:presLayoutVars>
          <dgm:bulletEnabled val="1"/>
        </dgm:presLayoutVars>
      </dgm:prSet>
      <dgm:spPr/>
      <dgm:t>
        <a:bodyPr/>
        <a:lstStyle/>
        <a:p>
          <a:endParaRPr lang="en-GB"/>
        </a:p>
      </dgm:t>
    </dgm:pt>
    <dgm:pt modelId="{AD65E02A-A778-4048-B412-B51984FA14B8}" type="pres">
      <dgm:prSet presAssocID="{21C9DFF7-098B-427C-BA55-39961FB94C84}"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12CC149-C7B0-466D-AD7D-E7A619A134B9}" type="pres">
      <dgm:prSet presAssocID="{EA81C435-4723-46FC-B24E-7E01CDC999C5}"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E9C1992-4F7F-4AF6-8093-AF3EFD3C408B}" type="pres">
      <dgm:prSet presAssocID="{EA81C435-4723-46FC-B24E-7E01CDC999C5}" presName="bigChev" presStyleLbl="node1" presStyleIdx="3" presStyleCnt="4" custScaleX="136468"/>
      <dgm:spPr/>
      <dgm:t>
        <a:bodyPr/>
        <a:lstStyle/>
        <a:p>
          <a:endParaRPr lang="en-GB"/>
        </a:p>
      </dgm:t>
    </dgm:pt>
    <dgm:pt modelId="{E6DB045F-AF1C-44EA-AAE4-3981C5BE74D8}" type="pres">
      <dgm:prSet presAssocID="{683B302D-7846-4B9C-83CC-555B44FB30A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42C06F1-7EA7-4EA6-9B09-975DBA006A9E}" type="pres">
      <dgm:prSet presAssocID="{C2BA879B-2152-4BE0-944D-4E9D4E243AE1}" presName="node" presStyleLbl="alignAccFollowNode1" presStyleIdx="3" presStyleCnt="4" custScaleX="285861">
        <dgm:presLayoutVars>
          <dgm:bulletEnabled val="1"/>
        </dgm:presLayoutVars>
      </dgm:prSet>
      <dgm:spPr/>
      <dgm:t>
        <a:bodyPr/>
        <a:lstStyle/>
        <a:p>
          <a:endParaRPr lang="en-GB"/>
        </a:p>
      </dgm:t>
    </dgm:pt>
  </dgm:ptLst>
  <dgm:cxnLst>
    <dgm:cxn modelId="{20E07307-62A5-4D94-889D-20987C168CCF}" type="presOf" srcId="{4B374F7D-B642-493E-B539-4FF1743E209C}" destId="{7F479BCB-B689-4148-A6AA-E37716505172}" srcOrd="0" destOrd="0" presId="urn:microsoft.com/office/officeart/2005/8/layout/lProcess3"/>
    <dgm:cxn modelId="{57C3DC9F-042B-4370-A80B-145151091FB5}" srcId="{D2FC0116-12CE-410B-AFC5-4AF2C0FCF601}" destId="{21C9DFF7-098B-427C-BA55-39961FB94C84}" srcOrd="2" destOrd="0" parTransId="{BB1B6CD0-B870-4FF9-A4F7-AEE6EE01B4BD}" sibTransId="{E55842F0-6E6D-4F1F-B53B-C0ACD872E888}"/>
    <dgm:cxn modelId="{97217DAC-90ED-4330-AB03-D9669FE91CE0}" type="presOf" srcId="{EA81C435-4723-46FC-B24E-7E01CDC999C5}" destId="{FE9C1992-4F7F-4AF6-8093-AF3EFD3C408B}" srcOrd="0" destOrd="0" presId="urn:microsoft.com/office/officeart/2005/8/layout/lProcess3"/>
    <dgm:cxn modelId="{72FF5550-ED01-4367-AEB7-D2C806FF09A8}" type="presOf" srcId="{153A418E-BDB4-4021-817D-C93AC2840BB7}" destId="{1698F89B-18E9-424A-A65F-E6CD348EBF8F}" srcOrd="0" destOrd="0" presId="urn:microsoft.com/office/officeart/2005/8/layout/lProcess3"/>
    <dgm:cxn modelId="{2CA7A325-1F70-4A0C-9383-E30C1BCF4CDA}" type="presOf" srcId="{9D45FAD1-D6EF-450A-897E-EE4391D49347}" destId="{5FBA1E64-8AEF-4DF5-B8F3-E0D6EB4F2CF2}" srcOrd="0" destOrd="0" presId="urn:microsoft.com/office/officeart/2005/8/layout/lProcess3"/>
    <dgm:cxn modelId="{DA2C2122-DBA7-4FCB-8912-4EB6B86B9C2F}" type="presOf" srcId="{686E0F17-E850-43BA-9898-8870A410166B}" destId="{2CFF1063-1D97-434A-A358-E418F606B549}" srcOrd="0" destOrd="0" presId="urn:microsoft.com/office/officeart/2005/8/layout/lProcess3"/>
    <dgm:cxn modelId="{9C49D3F2-6906-45C4-A9DC-A64B828E5B81}" srcId="{D2FC0116-12CE-410B-AFC5-4AF2C0FCF601}" destId="{EA81C435-4723-46FC-B24E-7E01CDC999C5}" srcOrd="3" destOrd="0" parTransId="{E2F54865-9AE8-4706-B52C-A6AFC6C23C65}" sibTransId="{045970DD-7ADF-4B20-AE2E-AAA4D5896F9F}"/>
    <dgm:cxn modelId="{F3535041-5925-43B3-A426-2909946C1136}" srcId="{D2FC0116-12CE-410B-AFC5-4AF2C0FCF601}" destId="{9D45FAD1-D6EF-450A-897E-EE4391D49347}" srcOrd="0" destOrd="0" parTransId="{7495DFEA-1920-4B4F-A8D4-C5536938728A}" sibTransId="{1BD3E79B-FA0C-4DE5-9136-90A4F81364DD}"/>
    <dgm:cxn modelId="{4979708D-C326-4C5A-9BEA-CB7675708993}" srcId="{D2FC0116-12CE-410B-AFC5-4AF2C0FCF601}" destId="{92308F8D-CBB3-4F02-9081-4D560766ACDB}" srcOrd="1" destOrd="0" parTransId="{A4448FC4-3C29-41CF-A7FD-C671544938DD}" sibTransId="{A2FB1C6C-92ED-446A-91F0-C24246F100E8}"/>
    <dgm:cxn modelId="{1D625186-0562-4F5D-A000-12941A771815}" type="presOf" srcId="{D2FC0116-12CE-410B-AFC5-4AF2C0FCF601}" destId="{94B453F9-34E7-44FE-AEFE-837F345EBDAF}" srcOrd="0" destOrd="0" presId="urn:microsoft.com/office/officeart/2005/8/layout/lProcess3"/>
    <dgm:cxn modelId="{56BCBF4C-4AA5-4EBC-94C3-C2640C337844}" srcId="{EA81C435-4723-46FC-B24E-7E01CDC999C5}" destId="{C2BA879B-2152-4BE0-944D-4E9D4E243AE1}" srcOrd="0" destOrd="0" parTransId="{683B302D-7846-4B9C-83CC-555B44FB30A1}" sibTransId="{9CE246CC-575F-40D0-8200-FC90ADEC8241}"/>
    <dgm:cxn modelId="{50F2495E-1D87-4EA1-84DF-46788DB5B4BC}" srcId="{92308F8D-CBB3-4F02-9081-4D560766ACDB}" destId="{686E0F17-E850-43BA-9898-8870A410166B}" srcOrd="0" destOrd="0" parTransId="{EF3615B7-B848-4F05-9527-414FCAE3BF6D}" sibTransId="{C3E877D8-FAC7-4AA6-A659-18CD8A4B73CC}"/>
    <dgm:cxn modelId="{1F07AD87-801E-45BA-A062-8074BE57DD86}" type="presOf" srcId="{C2BA879B-2152-4BE0-944D-4E9D4E243AE1}" destId="{042C06F1-7EA7-4EA6-9B09-975DBA006A9E}" srcOrd="0" destOrd="0" presId="urn:microsoft.com/office/officeart/2005/8/layout/lProcess3"/>
    <dgm:cxn modelId="{E925146C-8AAE-4F47-871D-54ABF992C64E}" type="presOf" srcId="{92308F8D-CBB3-4F02-9081-4D560766ACDB}" destId="{29DD1F93-3959-4837-9AB8-2BCE8722DF83}" srcOrd="0" destOrd="0" presId="urn:microsoft.com/office/officeart/2005/8/layout/lProcess3"/>
    <dgm:cxn modelId="{0210B02B-6626-461D-B10D-FE4E49032780}" type="presOf" srcId="{21C9DFF7-098B-427C-BA55-39961FB94C84}" destId="{1E130661-0763-4169-9C2E-83E80718E604}" srcOrd="0" destOrd="0" presId="urn:microsoft.com/office/officeart/2005/8/layout/lProcess3"/>
    <dgm:cxn modelId="{90D1A050-6E39-4685-8411-50C18656053A}" srcId="{9D45FAD1-D6EF-450A-897E-EE4391D49347}" destId="{4B374F7D-B642-493E-B539-4FF1743E209C}" srcOrd="0" destOrd="0" parTransId="{A95FDD5F-4845-4465-A910-BAE8CABAD6B7}" sibTransId="{2AA0FB19-046A-470E-8A59-A6F3FFE49B7F}"/>
    <dgm:cxn modelId="{16B83E3D-825D-4C76-9529-090F0EE797CF}" srcId="{21C9DFF7-098B-427C-BA55-39961FB94C84}" destId="{153A418E-BDB4-4021-817D-C93AC2840BB7}" srcOrd="0" destOrd="0" parTransId="{40C39734-10B4-4893-9920-F771E364D881}" sibTransId="{1FFC0F81-FDF2-4CF4-8EEF-63256395DFE4}"/>
    <dgm:cxn modelId="{3ECC8918-6576-4B5B-A287-532019378391}" type="presParOf" srcId="{94B453F9-34E7-44FE-AEFE-837F345EBDAF}" destId="{32E7CF0B-683B-42E8-8D85-348AAEFC153D}" srcOrd="0" destOrd="0" presId="urn:microsoft.com/office/officeart/2005/8/layout/lProcess3"/>
    <dgm:cxn modelId="{B9158A0A-87C6-426C-8F0F-1D1A94E0C3F2}" type="presParOf" srcId="{32E7CF0B-683B-42E8-8D85-348AAEFC153D}" destId="{5FBA1E64-8AEF-4DF5-B8F3-E0D6EB4F2CF2}" srcOrd="0" destOrd="0" presId="urn:microsoft.com/office/officeart/2005/8/layout/lProcess3"/>
    <dgm:cxn modelId="{BDC45BDC-9711-435F-8235-93CC03667605}" type="presParOf" srcId="{32E7CF0B-683B-42E8-8D85-348AAEFC153D}" destId="{BDF01F63-174E-4869-8414-1E47C69191FB}" srcOrd="1" destOrd="0" presId="urn:microsoft.com/office/officeart/2005/8/layout/lProcess3"/>
    <dgm:cxn modelId="{ADD49B9D-0922-44BB-BE04-67698006FB7E}" type="presParOf" srcId="{32E7CF0B-683B-42E8-8D85-348AAEFC153D}" destId="{7F479BCB-B689-4148-A6AA-E37716505172}" srcOrd="2" destOrd="0" presId="urn:microsoft.com/office/officeart/2005/8/layout/lProcess3"/>
    <dgm:cxn modelId="{F4FF44B6-76FB-4507-9F3B-5169B2E41EB2}" type="presParOf" srcId="{94B453F9-34E7-44FE-AEFE-837F345EBDAF}" destId="{F770B392-1A81-488A-BE5E-3B3BBF72BDB9}" srcOrd="1" destOrd="0" presId="urn:microsoft.com/office/officeart/2005/8/layout/lProcess3"/>
    <dgm:cxn modelId="{5B7AC86C-4D8D-41B8-B792-D9E5BDE9F123}" type="presParOf" srcId="{94B453F9-34E7-44FE-AEFE-837F345EBDAF}" destId="{63989E08-A1A3-4E59-B974-7F36B2B95F22}" srcOrd="2" destOrd="0" presId="urn:microsoft.com/office/officeart/2005/8/layout/lProcess3"/>
    <dgm:cxn modelId="{809050C5-741D-4FC8-84A7-49AEEC3C7483}" type="presParOf" srcId="{63989E08-A1A3-4E59-B974-7F36B2B95F22}" destId="{29DD1F93-3959-4837-9AB8-2BCE8722DF83}" srcOrd="0" destOrd="0" presId="urn:microsoft.com/office/officeart/2005/8/layout/lProcess3"/>
    <dgm:cxn modelId="{2E76E393-66DF-4C88-9C7A-2DF0F2C38BCF}" type="presParOf" srcId="{63989E08-A1A3-4E59-B974-7F36B2B95F22}" destId="{B84AC310-ED78-47B8-81D6-6046F7047E0B}" srcOrd="1" destOrd="0" presId="urn:microsoft.com/office/officeart/2005/8/layout/lProcess3"/>
    <dgm:cxn modelId="{D6816301-89B3-48CB-82DA-6A5DB07AC5D4}" type="presParOf" srcId="{63989E08-A1A3-4E59-B974-7F36B2B95F22}" destId="{2CFF1063-1D97-434A-A358-E418F606B549}" srcOrd="2" destOrd="0" presId="urn:microsoft.com/office/officeart/2005/8/layout/lProcess3"/>
    <dgm:cxn modelId="{9C390AA0-C17A-46B4-8896-ABAF4A7FB593}" type="presParOf" srcId="{94B453F9-34E7-44FE-AEFE-837F345EBDAF}" destId="{67BA2492-6285-43EF-B9FC-1BED2AB12CD0}" srcOrd="3" destOrd="0" presId="urn:microsoft.com/office/officeart/2005/8/layout/lProcess3"/>
    <dgm:cxn modelId="{A609AF4C-88F2-4DE2-AA52-F14D9409A1FF}" type="presParOf" srcId="{94B453F9-34E7-44FE-AEFE-837F345EBDAF}" destId="{8D0A5424-1B1F-4967-A2B6-E16C88508CC1}" srcOrd="4" destOrd="0" presId="urn:microsoft.com/office/officeart/2005/8/layout/lProcess3"/>
    <dgm:cxn modelId="{87222B8F-EB54-4F73-B84E-F0BAB8CC184F}" type="presParOf" srcId="{8D0A5424-1B1F-4967-A2B6-E16C88508CC1}" destId="{1E130661-0763-4169-9C2E-83E80718E604}" srcOrd="0" destOrd="0" presId="urn:microsoft.com/office/officeart/2005/8/layout/lProcess3"/>
    <dgm:cxn modelId="{FDB323A6-5E8A-42E1-951C-EE044FA3B6EE}" type="presParOf" srcId="{8D0A5424-1B1F-4967-A2B6-E16C88508CC1}" destId="{3EBB8471-AF69-4BE2-AD84-64830D412330}" srcOrd="1" destOrd="0" presId="urn:microsoft.com/office/officeart/2005/8/layout/lProcess3"/>
    <dgm:cxn modelId="{E22659BF-26E8-4406-A6B7-3F0CBAA2B546}" type="presParOf" srcId="{8D0A5424-1B1F-4967-A2B6-E16C88508CC1}" destId="{1698F89B-18E9-424A-A65F-E6CD348EBF8F}" srcOrd="2" destOrd="0" presId="urn:microsoft.com/office/officeart/2005/8/layout/lProcess3"/>
    <dgm:cxn modelId="{F156E62C-2DA6-4D80-A2C9-696F7F023862}" type="presParOf" srcId="{94B453F9-34E7-44FE-AEFE-837F345EBDAF}" destId="{AD65E02A-A778-4048-B412-B51984FA14B8}" srcOrd="5" destOrd="0" presId="urn:microsoft.com/office/officeart/2005/8/layout/lProcess3"/>
    <dgm:cxn modelId="{4D49BA7C-778F-49D5-8A68-2B84D03F7BC5}" type="presParOf" srcId="{94B453F9-34E7-44FE-AEFE-837F345EBDAF}" destId="{812CC149-C7B0-466D-AD7D-E7A619A134B9}" srcOrd="6" destOrd="0" presId="urn:microsoft.com/office/officeart/2005/8/layout/lProcess3"/>
    <dgm:cxn modelId="{0DD12CB8-B5DD-4AF6-8CB4-AA0B068F8765}" type="presParOf" srcId="{812CC149-C7B0-466D-AD7D-E7A619A134B9}" destId="{FE9C1992-4F7F-4AF6-8093-AF3EFD3C408B}" srcOrd="0" destOrd="0" presId="urn:microsoft.com/office/officeart/2005/8/layout/lProcess3"/>
    <dgm:cxn modelId="{25757034-0804-462D-BD4C-CC6BF578642E}" type="presParOf" srcId="{812CC149-C7B0-466D-AD7D-E7A619A134B9}" destId="{E6DB045F-AF1C-44EA-AAE4-3981C5BE74D8}" srcOrd="1" destOrd="0" presId="urn:microsoft.com/office/officeart/2005/8/layout/lProcess3"/>
    <dgm:cxn modelId="{B18DAB2C-EF81-47A8-A210-DF95E313C820}" type="presParOf" srcId="{812CC149-C7B0-466D-AD7D-E7A619A134B9}" destId="{042C06F1-7EA7-4EA6-9B09-975DBA006A9E}"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FC0116-12CE-410B-AFC5-4AF2C0FCF601}"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9D45FAD1-D6EF-450A-897E-EE4391D493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Privacy</a:t>
          </a:r>
          <a:endParaRPr lang="en-US" b="1" dirty="0"/>
        </a:p>
      </dgm:t>
    </dgm:pt>
    <dgm:pt modelId="{7495DFEA-1920-4B4F-A8D4-C5536938728A}" type="parTrans" cxnId="{F3535041-5925-43B3-A426-2909946C1136}">
      <dgm:prSet/>
      <dgm:spPr/>
      <dgm:t>
        <a:bodyPr/>
        <a:lstStyle/>
        <a:p>
          <a:endParaRPr lang="en-US"/>
        </a:p>
      </dgm:t>
    </dgm:pt>
    <dgm:pt modelId="{1BD3E79B-FA0C-4DE5-9136-90A4F81364DD}" type="sibTrans" cxnId="{F3535041-5925-43B3-A426-2909946C1136}">
      <dgm:prSet/>
      <dgm:spPr/>
      <dgm:t>
        <a:bodyPr/>
        <a:lstStyle/>
        <a:p>
          <a:endParaRPr lang="en-US"/>
        </a:p>
      </dgm:t>
    </dgm:pt>
    <dgm:pt modelId="{4B374F7D-B642-493E-B539-4FF1743E209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Is confidentiality respected? Security risks?</a:t>
          </a:r>
          <a:endParaRPr lang="en-US" sz="2000" dirty="0"/>
        </a:p>
      </dgm:t>
    </dgm:pt>
    <dgm:pt modelId="{A95FDD5F-4845-4465-A910-BAE8CABAD6B7}" type="parTrans" cxnId="{90D1A050-6E39-4685-8411-50C18656053A}">
      <dgm:prSet/>
      <dgm:spPr/>
      <dgm:t>
        <a:bodyPr/>
        <a:lstStyle/>
        <a:p>
          <a:endParaRPr lang="en-US"/>
        </a:p>
      </dgm:t>
    </dgm:pt>
    <dgm:pt modelId="{2AA0FB19-046A-470E-8A59-A6F3FFE49B7F}" type="sibTrans" cxnId="{90D1A050-6E39-4685-8411-50C18656053A}">
      <dgm:prSet/>
      <dgm:spPr/>
      <dgm:t>
        <a:bodyPr/>
        <a:lstStyle/>
        <a:p>
          <a:endParaRPr lang="en-US"/>
        </a:p>
      </dgm:t>
    </dgm:pt>
    <dgm:pt modelId="{92308F8D-CBB3-4F02-9081-4D560766ACD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Expectations</a:t>
          </a:r>
          <a:endParaRPr lang="en-US" b="1" dirty="0"/>
        </a:p>
      </dgm:t>
    </dgm:pt>
    <dgm:pt modelId="{A4448FC4-3C29-41CF-A7FD-C671544938DD}" type="parTrans" cxnId="{4979708D-C326-4C5A-9BEA-CB7675708993}">
      <dgm:prSet/>
      <dgm:spPr/>
      <dgm:t>
        <a:bodyPr/>
        <a:lstStyle/>
        <a:p>
          <a:endParaRPr lang="en-US"/>
        </a:p>
      </dgm:t>
    </dgm:pt>
    <dgm:pt modelId="{A2FB1C6C-92ED-446A-91F0-C24246F100E8}" type="sibTrans" cxnId="{4979708D-C326-4C5A-9BEA-CB7675708993}">
      <dgm:prSet/>
      <dgm:spPr/>
      <dgm:t>
        <a:bodyPr/>
        <a:lstStyle/>
        <a:p>
          <a:endParaRPr lang="en-US"/>
        </a:p>
      </dgm:t>
    </dgm:pt>
    <dgm:pt modelId="{686E0F17-E850-43BA-9898-8870A410166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Are we creating unrealistic expectations?</a:t>
          </a:r>
          <a:endParaRPr lang="en-US" sz="2000" dirty="0"/>
        </a:p>
      </dgm:t>
    </dgm:pt>
    <dgm:pt modelId="{EF3615B7-B848-4F05-9527-414FCAE3BF6D}" type="parTrans" cxnId="{50F2495E-1D87-4EA1-84DF-46788DB5B4BC}">
      <dgm:prSet/>
      <dgm:spPr/>
      <dgm:t>
        <a:bodyPr/>
        <a:lstStyle/>
        <a:p>
          <a:endParaRPr lang="en-US"/>
        </a:p>
      </dgm:t>
    </dgm:pt>
    <dgm:pt modelId="{C3E877D8-FAC7-4AA6-A659-18CD8A4B73CC}" type="sibTrans" cxnId="{50F2495E-1D87-4EA1-84DF-46788DB5B4BC}">
      <dgm:prSet/>
      <dgm:spPr/>
      <dgm:t>
        <a:bodyPr/>
        <a:lstStyle/>
        <a:p>
          <a:endParaRPr lang="en-US"/>
        </a:p>
      </dgm:t>
    </dgm:pt>
    <dgm:pt modelId="{21C9DFF7-098B-427C-BA55-39961FB94C8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Impact</a:t>
          </a:r>
          <a:endParaRPr lang="en-US" dirty="0"/>
        </a:p>
      </dgm:t>
    </dgm:pt>
    <dgm:pt modelId="{BB1B6CD0-B870-4FF9-A4F7-AEE6EE01B4BD}" type="parTrans" cxnId="{57C3DC9F-042B-4370-A80B-145151091FB5}">
      <dgm:prSet/>
      <dgm:spPr/>
      <dgm:t>
        <a:bodyPr/>
        <a:lstStyle/>
        <a:p>
          <a:endParaRPr lang="en-US"/>
        </a:p>
      </dgm:t>
    </dgm:pt>
    <dgm:pt modelId="{E55842F0-6E6D-4F1F-B53B-C0ACD872E888}" type="sibTrans" cxnId="{57C3DC9F-042B-4370-A80B-145151091FB5}">
      <dgm:prSet/>
      <dgm:spPr/>
      <dgm:t>
        <a:bodyPr/>
        <a:lstStyle/>
        <a:p>
          <a:endParaRPr lang="en-US"/>
        </a:p>
      </dgm:t>
    </dgm:pt>
    <dgm:pt modelId="{153A418E-BDB4-4021-817D-C93AC2840BB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Converting Data into Aid delivery?</a:t>
          </a:r>
          <a:endParaRPr lang="en-US" sz="2000" dirty="0"/>
        </a:p>
      </dgm:t>
    </dgm:pt>
    <dgm:pt modelId="{40C39734-10B4-4893-9920-F771E364D881}" type="parTrans" cxnId="{16B83E3D-825D-4C76-9529-090F0EE797CF}">
      <dgm:prSet/>
      <dgm:spPr/>
      <dgm:t>
        <a:bodyPr/>
        <a:lstStyle/>
        <a:p>
          <a:endParaRPr lang="en-US"/>
        </a:p>
      </dgm:t>
    </dgm:pt>
    <dgm:pt modelId="{1FFC0F81-FDF2-4CF4-8EEF-63256395DFE4}" type="sibTrans" cxnId="{16B83E3D-825D-4C76-9529-090F0EE797CF}">
      <dgm:prSet/>
      <dgm:spPr/>
      <dgm:t>
        <a:bodyPr/>
        <a:lstStyle/>
        <a:p>
          <a:endParaRPr lang="en-US"/>
        </a:p>
      </dgm:t>
    </dgm:pt>
    <dgm:pt modelId="{EA81C435-4723-46FC-B24E-7E01CDC999C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Proximity</a:t>
          </a:r>
          <a:endParaRPr lang="en-US" dirty="0"/>
        </a:p>
      </dgm:t>
    </dgm:pt>
    <dgm:pt modelId="{E2F54865-9AE8-4706-B52C-A6AFC6C23C65}" type="parTrans" cxnId="{9C49D3F2-6906-45C4-A9DC-A64B828E5B81}">
      <dgm:prSet/>
      <dgm:spPr/>
      <dgm:t>
        <a:bodyPr/>
        <a:lstStyle/>
        <a:p>
          <a:endParaRPr lang="en-US"/>
        </a:p>
      </dgm:t>
    </dgm:pt>
    <dgm:pt modelId="{045970DD-7ADF-4B20-AE2E-AAA4D5896F9F}" type="sibTrans" cxnId="{9C49D3F2-6906-45C4-A9DC-A64B828E5B81}">
      <dgm:prSet/>
      <dgm:spPr/>
      <dgm:t>
        <a:bodyPr/>
        <a:lstStyle/>
        <a:p>
          <a:endParaRPr lang="en-US"/>
        </a:p>
      </dgm:t>
    </dgm:pt>
    <dgm:pt modelId="{C2BA879B-2152-4BE0-944D-4E9D4E243AE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Understanding new proximity dynamics</a:t>
          </a:r>
          <a:endParaRPr lang="en-US" sz="2000" dirty="0"/>
        </a:p>
      </dgm:t>
    </dgm:pt>
    <dgm:pt modelId="{683B302D-7846-4B9C-83CC-555B44FB30A1}" type="parTrans" cxnId="{56BCBF4C-4AA5-4EBC-94C3-C2640C337844}">
      <dgm:prSet/>
      <dgm:spPr/>
      <dgm:t>
        <a:bodyPr/>
        <a:lstStyle/>
        <a:p>
          <a:endParaRPr lang="en-US"/>
        </a:p>
      </dgm:t>
    </dgm:pt>
    <dgm:pt modelId="{9CE246CC-575F-40D0-8200-FC90ADEC8241}" type="sibTrans" cxnId="{56BCBF4C-4AA5-4EBC-94C3-C2640C337844}">
      <dgm:prSet/>
      <dgm:spPr/>
      <dgm:t>
        <a:bodyPr/>
        <a:lstStyle/>
        <a:p>
          <a:endParaRPr lang="en-US"/>
        </a:p>
      </dgm:t>
    </dgm:pt>
    <dgm:pt modelId="{94B453F9-34E7-44FE-AEFE-837F345EBDAF}" type="pres">
      <dgm:prSet presAssocID="{D2FC0116-12CE-410B-AFC5-4AF2C0FCF601}" presName="Name0" presStyleCnt="0">
        <dgm:presLayoutVars>
          <dgm:chPref val="3"/>
          <dgm:dir/>
          <dgm:animLvl val="lvl"/>
          <dgm:resizeHandles/>
        </dgm:presLayoutVars>
      </dgm:prSet>
      <dgm:spPr/>
      <dgm:t>
        <a:bodyPr/>
        <a:lstStyle/>
        <a:p>
          <a:endParaRPr lang="en-GB"/>
        </a:p>
      </dgm:t>
    </dgm:pt>
    <dgm:pt modelId="{32E7CF0B-683B-42E8-8D85-348AAEFC153D}" type="pres">
      <dgm:prSet presAssocID="{9D45FAD1-D6EF-450A-897E-EE4391D49347}"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FBA1E64-8AEF-4DF5-B8F3-E0D6EB4F2CF2}" type="pres">
      <dgm:prSet presAssocID="{9D45FAD1-D6EF-450A-897E-EE4391D49347}" presName="bigChev" presStyleLbl="node1" presStyleIdx="0" presStyleCnt="4" custScaleX="145634"/>
      <dgm:spPr/>
      <dgm:t>
        <a:bodyPr/>
        <a:lstStyle/>
        <a:p>
          <a:endParaRPr lang="en-US"/>
        </a:p>
      </dgm:t>
    </dgm:pt>
    <dgm:pt modelId="{BDF01F63-174E-4869-8414-1E47C69191FB}" type="pres">
      <dgm:prSet presAssocID="{A95FDD5F-4845-4465-A910-BAE8CABAD6B7}"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F479BCB-B689-4148-A6AA-E37716505172}" type="pres">
      <dgm:prSet presAssocID="{4B374F7D-B642-493E-B539-4FF1743E209C}" presName="node" presStyleLbl="alignAccFollowNode1" presStyleIdx="0" presStyleCnt="4" custScaleX="221643">
        <dgm:presLayoutVars>
          <dgm:bulletEnabled val="1"/>
        </dgm:presLayoutVars>
      </dgm:prSet>
      <dgm:spPr/>
      <dgm:t>
        <a:bodyPr/>
        <a:lstStyle/>
        <a:p>
          <a:endParaRPr lang="en-US"/>
        </a:p>
      </dgm:t>
    </dgm:pt>
    <dgm:pt modelId="{F770B392-1A81-488A-BE5E-3B3BBF72BDB9}" type="pres">
      <dgm:prSet presAssocID="{9D45FAD1-D6EF-450A-897E-EE4391D49347}"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3989E08-A1A3-4E59-B974-7F36B2B95F22}" type="pres">
      <dgm:prSet presAssocID="{92308F8D-CBB3-4F02-9081-4D560766ACDB}"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9DD1F93-3959-4837-9AB8-2BCE8722DF83}" type="pres">
      <dgm:prSet presAssocID="{92308F8D-CBB3-4F02-9081-4D560766ACDB}" presName="bigChev" presStyleLbl="node1" presStyleIdx="1" presStyleCnt="4" custScaleX="139552"/>
      <dgm:spPr/>
      <dgm:t>
        <a:bodyPr/>
        <a:lstStyle/>
        <a:p>
          <a:endParaRPr lang="en-US"/>
        </a:p>
      </dgm:t>
    </dgm:pt>
    <dgm:pt modelId="{B84AC310-ED78-47B8-81D6-6046F7047E0B}" type="pres">
      <dgm:prSet presAssocID="{EF3615B7-B848-4F05-9527-414FCAE3BF6D}"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CFF1063-1D97-434A-A358-E418F606B549}" type="pres">
      <dgm:prSet presAssocID="{686E0F17-E850-43BA-9898-8870A410166B}" presName="node" presStyleLbl="alignAccFollowNode1" presStyleIdx="1" presStyleCnt="4" custScaleX="260135">
        <dgm:presLayoutVars>
          <dgm:bulletEnabled val="1"/>
        </dgm:presLayoutVars>
      </dgm:prSet>
      <dgm:spPr/>
      <dgm:t>
        <a:bodyPr/>
        <a:lstStyle/>
        <a:p>
          <a:endParaRPr lang="en-US"/>
        </a:p>
      </dgm:t>
    </dgm:pt>
    <dgm:pt modelId="{67BA2492-6285-43EF-B9FC-1BED2AB12CD0}" type="pres">
      <dgm:prSet presAssocID="{92308F8D-CBB3-4F02-9081-4D560766ACDB}"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D0A5424-1B1F-4967-A2B6-E16C88508CC1}" type="pres">
      <dgm:prSet presAssocID="{21C9DFF7-098B-427C-BA55-39961FB94C84}"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E130661-0763-4169-9C2E-83E80718E604}" type="pres">
      <dgm:prSet presAssocID="{21C9DFF7-098B-427C-BA55-39961FB94C84}" presName="bigChev" presStyleLbl="node1" presStyleIdx="2" presStyleCnt="4" custScaleX="130454"/>
      <dgm:spPr/>
      <dgm:t>
        <a:bodyPr/>
        <a:lstStyle/>
        <a:p>
          <a:endParaRPr lang="en-US"/>
        </a:p>
      </dgm:t>
    </dgm:pt>
    <dgm:pt modelId="{3EBB8471-AF69-4BE2-AD84-64830D412330}" type="pres">
      <dgm:prSet presAssocID="{40C39734-10B4-4893-9920-F771E364D88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98F89B-18E9-424A-A65F-E6CD348EBF8F}" type="pres">
      <dgm:prSet presAssocID="{153A418E-BDB4-4021-817D-C93AC2840BB7}" presName="node" presStyleLbl="alignAccFollowNode1" presStyleIdx="2" presStyleCnt="4" custScaleX="255143">
        <dgm:presLayoutVars>
          <dgm:bulletEnabled val="1"/>
        </dgm:presLayoutVars>
      </dgm:prSet>
      <dgm:spPr/>
      <dgm:t>
        <a:bodyPr/>
        <a:lstStyle/>
        <a:p>
          <a:endParaRPr lang="en-US"/>
        </a:p>
      </dgm:t>
    </dgm:pt>
    <dgm:pt modelId="{AD65E02A-A778-4048-B412-B51984FA14B8}" type="pres">
      <dgm:prSet presAssocID="{21C9DFF7-098B-427C-BA55-39961FB94C84}"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12CC149-C7B0-466D-AD7D-E7A619A134B9}" type="pres">
      <dgm:prSet presAssocID="{EA81C435-4723-46FC-B24E-7E01CDC999C5}"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E9C1992-4F7F-4AF6-8093-AF3EFD3C408B}" type="pres">
      <dgm:prSet presAssocID="{EA81C435-4723-46FC-B24E-7E01CDC999C5}" presName="bigChev" presStyleLbl="node1" presStyleIdx="3" presStyleCnt="4" custScaleX="136468"/>
      <dgm:spPr/>
      <dgm:t>
        <a:bodyPr/>
        <a:lstStyle/>
        <a:p>
          <a:endParaRPr lang="en-US"/>
        </a:p>
      </dgm:t>
    </dgm:pt>
    <dgm:pt modelId="{E6DB045F-AF1C-44EA-AAE4-3981C5BE74D8}" type="pres">
      <dgm:prSet presAssocID="{683B302D-7846-4B9C-83CC-555B44FB30A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42C06F1-7EA7-4EA6-9B09-975DBA006A9E}" type="pres">
      <dgm:prSet presAssocID="{C2BA879B-2152-4BE0-944D-4E9D4E243AE1}" presName="node" presStyleLbl="alignAccFollowNode1" presStyleIdx="3" presStyleCnt="4" custScaleX="285861">
        <dgm:presLayoutVars>
          <dgm:bulletEnabled val="1"/>
        </dgm:presLayoutVars>
      </dgm:prSet>
      <dgm:spPr/>
      <dgm:t>
        <a:bodyPr/>
        <a:lstStyle/>
        <a:p>
          <a:endParaRPr lang="en-US"/>
        </a:p>
      </dgm:t>
    </dgm:pt>
  </dgm:ptLst>
  <dgm:cxnLst>
    <dgm:cxn modelId="{BDBDAD55-4BBD-4BA3-9820-C01C6E473F8D}" type="presOf" srcId="{92308F8D-CBB3-4F02-9081-4D560766ACDB}" destId="{29DD1F93-3959-4837-9AB8-2BCE8722DF83}" srcOrd="0" destOrd="0" presId="urn:microsoft.com/office/officeart/2005/8/layout/lProcess3"/>
    <dgm:cxn modelId="{49EE6AAE-7E3A-4BD4-A852-1C3C847683E6}" type="presOf" srcId="{C2BA879B-2152-4BE0-944D-4E9D4E243AE1}" destId="{042C06F1-7EA7-4EA6-9B09-975DBA006A9E}" srcOrd="0" destOrd="0" presId="urn:microsoft.com/office/officeart/2005/8/layout/lProcess3"/>
    <dgm:cxn modelId="{88E04240-2CFC-49A9-B532-40CBB81DC49C}" type="presOf" srcId="{153A418E-BDB4-4021-817D-C93AC2840BB7}" destId="{1698F89B-18E9-424A-A65F-E6CD348EBF8F}" srcOrd="0" destOrd="0" presId="urn:microsoft.com/office/officeart/2005/8/layout/lProcess3"/>
    <dgm:cxn modelId="{57C3DC9F-042B-4370-A80B-145151091FB5}" srcId="{D2FC0116-12CE-410B-AFC5-4AF2C0FCF601}" destId="{21C9DFF7-098B-427C-BA55-39961FB94C84}" srcOrd="2" destOrd="0" parTransId="{BB1B6CD0-B870-4FF9-A4F7-AEE6EE01B4BD}" sibTransId="{E55842F0-6E6D-4F1F-B53B-C0ACD872E888}"/>
    <dgm:cxn modelId="{717AF692-F18C-4ECB-9F1E-ECEB2CC4FD71}" type="presOf" srcId="{D2FC0116-12CE-410B-AFC5-4AF2C0FCF601}" destId="{94B453F9-34E7-44FE-AEFE-837F345EBDAF}" srcOrd="0" destOrd="0" presId="urn:microsoft.com/office/officeart/2005/8/layout/lProcess3"/>
    <dgm:cxn modelId="{9C49D3F2-6906-45C4-A9DC-A64B828E5B81}" srcId="{D2FC0116-12CE-410B-AFC5-4AF2C0FCF601}" destId="{EA81C435-4723-46FC-B24E-7E01CDC999C5}" srcOrd="3" destOrd="0" parTransId="{E2F54865-9AE8-4706-B52C-A6AFC6C23C65}" sibTransId="{045970DD-7ADF-4B20-AE2E-AAA4D5896F9F}"/>
    <dgm:cxn modelId="{F3535041-5925-43B3-A426-2909946C1136}" srcId="{D2FC0116-12CE-410B-AFC5-4AF2C0FCF601}" destId="{9D45FAD1-D6EF-450A-897E-EE4391D49347}" srcOrd="0" destOrd="0" parTransId="{7495DFEA-1920-4B4F-A8D4-C5536938728A}" sibTransId="{1BD3E79B-FA0C-4DE5-9136-90A4F81364DD}"/>
    <dgm:cxn modelId="{4979708D-C326-4C5A-9BEA-CB7675708993}" srcId="{D2FC0116-12CE-410B-AFC5-4AF2C0FCF601}" destId="{92308F8D-CBB3-4F02-9081-4D560766ACDB}" srcOrd="1" destOrd="0" parTransId="{A4448FC4-3C29-41CF-A7FD-C671544938DD}" sibTransId="{A2FB1C6C-92ED-446A-91F0-C24246F100E8}"/>
    <dgm:cxn modelId="{43F61B44-530E-497D-9ECA-E6F644471FF2}" type="presOf" srcId="{EA81C435-4723-46FC-B24E-7E01CDC999C5}" destId="{FE9C1992-4F7F-4AF6-8093-AF3EFD3C408B}" srcOrd="0" destOrd="0" presId="urn:microsoft.com/office/officeart/2005/8/layout/lProcess3"/>
    <dgm:cxn modelId="{28250C45-66EF-414E-AB3F-3973E7D7BFFE}" type="presOf" srcId="{9D45FAD1-D6EF-450A-897E-EE4391D49347}" destId="{5FBA1E64-8AEF-4DF5-B8F3-E0D6EB4F2CF2}" srcOrd="0" destOrd="0" presId="urn:microsoft.com/office/officeart/2005/8/layout/lProcess3"/>
    <dgm:cxn modelId="{56BCBF4C-4AA5-4EBC-94C3-C2640C337844}" srcId="{EA81C435-4723-46FC-B24E-7E01CDC999C5}" destId="{C2BA879B-2152-4BE0-944D-4E9D4E243AE1}" srcOrd="0" destOrd="0" parTransId="{683B302D-7846-4B9C-83CC-555B44FB30A1}" sibTransId="{9CE246CC-575F-40D0-8200-FC90ADEC8241}"/>
    <dgm:cxn modelId="{50F2495E-1D87-4EA1-84DF-46788DB5B4BC}" srcId="{92308F8D-CBB3-4F02-9081-4D560766ACDB}" destId="{686E0F17-E850-43BA-9898-8870A410166B}" srcOrd="0" destOrd="0" parTransId="{EF3615B7-B848-4F05-9527-414FCAE3BF6D}" sibTransId="{C3E877D8-FAC7-4AA6-A659-18CD8A4B73CC}"/>
    <dgm:cxn modelId="{B598FBF5-9859-4C20-BABB-C26672CA1FAD}" type="presOf" srcId="{21C9DFF7-098B-427C-BA55-39961FB94C84}" destId="{1E130661-0763-4169-9C2E-83E80718E604}" srcOrd="0" destOrd="0" presId="urn:microsoft.com/office/officeart/2005/8/layout/lProcess3"/>
    <dgm:cxn modelId="{1A938D98-842D-4991-A36A-FF078F0E33E9}" type="presOf" srcId="{686E0F17-E850-43BA-9898-8870A410166B}" destId="{2CFF1063-1D97-434A-A358-E418F606B549}" srcOrd="0" destOrd="0" presId="urn:microsoft.com/office/officeart/2005/8/layout/lProcess3"/>
    <dgm:cxn modelId="{50B01841-275F-4A0F-BF9B-A7C4C49E8368}" type="presOf" srcId="{4B374F7D-B642-493E-B539-4FF1743E209C}" destId="{7F479BCB-B689-4148-A6AA-E37716505172}" srcOrd="0" destOrd="0" presId="urn:microsoft.com/office/officeart/2005/8/layout/lProcess3"/>
    <dgm:cxn modelId="{90D1A050-6E39-4685-8411-50C18656053A}" srcId="{9D45FAD1-D6EF-450A-897E-EE4391D49347}" destId="{4B374F7D-B642-493E-B539-4FF1743E209C}" srcOrd="0" destOrd="0" parTransId="{A95FDD5F-4845-4465-A910-BAE8CABAD6B7}" sibTransId="{2AA0FB19-046A-470E-8A59-A6F3FFE49B7F}"/>
    <dgm:cxn modelId="{16B83E3D-825D-4C76-9529-090F0EE797CF}" srcId="{21C9DFF7-098B-427C-BA55-39961FB94C84}" destId="{153A418E-BDB4-4021-817D-C93AC2840BB7}" srcOrd="0" destOrd="0" parTransId="{40C39734-10B4-4893-9920-F771E364D881}" sibTransId="{1FFC0F81-FDF2-4CF4-8EEF-63256395DFE4}"/>
    <dgm:cxn modelId="{F077F7AA-3BBD-40C5-A1C7-39ECE72736A6}" type="presParOf" srcId="{94B453F9-34E7-44FE-AEFE-837F345EBDAF}" destId="{32E7CF0B-683B-42E8-8D85-348AAEFC153D}" srcOrd="0" destOrd="0" presId="urn:microsoft.com/office/officeart/2005/8/layout/lProcess3"/>
    <dgm:cxn modelId="{43A2C603-A6AD-42AF-A507-D3A860CD6D73}" type="presParOf" srcId="{32E7CF0B-683B-42E8-8D85-348AAEFC153D}" destId="{5FBA1E64-8AEF-4DF5-B8F3-E0D6EB4F2CF2}" srcOrd="0" destOrd="0" presId="urn:microsoft.com/office/officeart/2005/8/layout/lProcess3"/>
    <dgm:cxn modelId="{D3E958AF-E3D5-4930-A095-1B4D2D5193D4}" type="presParOf" srcId="{32E7CF0B-683B-42E8-8D85-348AAEFC153D}" destId="{BDF01F63-174E-4869-8414-1E47C69191FB}" srcOrd="1" destOrd="0" presId="urn:microsoft.com/office/officeart/2005/8/layout/lProcess3"/>
    <dgm:cxn modelId="{9D5B82A4-324E-4345-B82D-5A34EC3EA9D9}" type="presParOf" srcId="{32E7CF0B-683B-42E8-8D85-348AAEFC153D}" destId="{7F479BCB-B689-4148-A6AA-E37716505172}" srcOrd="2" destOrd="0" presId="urn:microsoft.com/office/officeart/2005/8/layout/lProcess3"/>
    <dgm:cxn modelId="{CC854673-9A82-40CF-AD4D-4D69AFEB468D}" type="presParOf" srcId="{94B453F9-34E7-44FE-AEFE-837F345EBDAF}" destId="{F770B392-1A81-488A-BE5E-3B3BBF72BDB9}" srcOrd="1" destOrd="0" presId="urn:microsoft.com/office/officeart/2005/8/layout/lProcess3"/>
    <dgm:cxn modelId="{6999855C-8733-442B-980C-0DF86356310E}" type="presParOf" srcId="{94B453F9-34E7-44FE-AEFE-837F345EBDAF}" destId="{63989E08-A1A3-4E59-B974-7F36B2B95F22}" srcOrd="2" destOrd="0" presId="urn:microsoft.com/office/officeart/2005/8/layout/lProcess3"/>
    <dgm:cxn modelId="{FBFFE307-7401-495F-AB4B-18945BBDBD1B}" type="presParOf" srcId="{63989E08-A1A3-4E59-B974-7F36B2B95F22}" destId="{29DD1F93-3959-4837-9AB8-2BCE8722DF83}" srcOrd="0" destOrd="0" presId="urn:microsoft.com/office/officeart/2005/8/layout/lProcess3"/>
    <dgm:cxn modelId="{D979969F-098A-41B9-827C-6C88B8FCC9AD}" type="presParOf" srcId="{63989E08-A1A3-4E59-B974-7F36B2B95F22}" destId="{B84AC310-ED78-47B8-81D6-6046F7047E0B}" srcOrd="1" destOrd="0" presId="urn:microsoft.com/office/officeart/2005/8/layout/lProcess3"/>
    <dgm:cxn modelId="{8B9F572F-0963-420D-98C6-B8095BCB3131}" type="presParOf" srcId="{63989E08-A1A3-4E59-B974-7F36B2B95F22}" destId="{2CFF1063-1D97-434A-A358-E418F606B549}" srcOrd="2" destOrd="0" presId="urn:microsoft.com/office/officeart/2005/8/layout/lProcess3"/>
    <dgm:cxn modelId="{76278D2C-5FBD-4D17-BE87-B94F11891B21}" type="presParOf" srcId="{94B453F9-34E7-44FE-AEFE-837F345EBDAF}" destId="{67BA2492-6285-43EF-B9FC-1BED2AB12CD0}" srcOrd="3" destOrd="0" presId="urn:microsoft.com/office/officeart/2005/8/layout/lProcess3"/>
    <dgm:cxn modelId="{30B2768D-A68A-4C59-98DC-3F11E866C1AF}" type="presParOf" srcId="{94B453F9-34E7-44FE-AEFE-837F345EBDAF}" destId="{8D0A5424-1B1F-4967-A2B6-E16C88508CC1}" srcOrd="4" destOrd="0" presId="urn:microsoft.com/office/officeart/2005/8/layout/lProcess3"/>
    <dgm:cxn modelId="{46E81EBD-4518-4A15-913F-BA8043735827}" type="presParOf" srcId="{8D0A5424-1B1F-4967-A2B6-E16C88508CC1}" destId="{1E130661-0763-4169-9C2E-83E80718E604}" srcOrd="0" destOrd="0" presId="urn:microsoft.com/office/officeart/2005/8/layout/lProcess3"/>
    <dgm:cxn modelId="{AF8B0AFC-CDF9-4830-86D2-B6A23E3BA7B0}" type="presParOf" srcId="{8D0A5424-1B1F-4967-A2B6-E16C88508CC1}" destId="{3EBB8471-AF69-4BE2-AD84-64830D412330}" srcOrd="1" destOrd="0" presId="urn:microsoft.com/office/officeart/2005/8/layout/lProcess3"/>
    <dgm:cxn modelId="{5AD6A705-DA91-4520-9A6B-0404BB15F0C1}" type="presParOf" srcId="{8D0A5424-1B1F-4967-A2B6-E16C88508CC1}" destId="{1698F89B-18E9-424A-A65F-E6CD348EBF8F}" srcOrd="2" destOrd="0" presId="urn:microsoft.com/office/officeart/2005/8/layout/lProcess3"/>
    <dgm:cxn modelId="{753BE47F-FA15-435C-A027-5795DFA85147}" type="presParOf" srcId="{94B453F9-34E7-44FE-AEFE-837F345EBDAF}" destId="{AD65E02A-A778-4048-B412-B51984FA14B8}" srcOrd="5" destOrd="0" presId="urn:microsoft.com/office/officeart/2005/8/layout/lProcess3"/>
    <dgm:cxn modelId="{36DC2578-E8DA-46A3-ADB3-BE1547A16F8C}" type="presParOf" srcId="{94B453F9-34E7-44FE-AEFE-837F345EBDAF}" destId="{812CC149-C7B0-466D-AD7D-E7A619A134B9}" srcOrd="6" destOrd="0" presId="urn:microsoft.com/office/officeart/2005/8/layout/lProcess3"/>
    <dgm:cxn modelId="{6C1F55D8-0A8F-48F4-AB4C-F1F2DF79F2AD}" type="presParOf" srcId="{812CC149-C7B0-466D-AD7D-E7A619A134B9}" destId="{FE9C1992-4F7F-4AF6-8093-AF3EFD3C408B}" srcOrd="0" destOrd="0" presId="urn:microsoft.com/office/officeart/2005/8/layout/lProcess3"/>
    <dgm:cxn modelId="{CEBB4842-43F1-417E-BD86-16061CB896A4}" type="presParOf" srcId="{812CC149-C7B0-466D-AD7D-E7A619A134B9}" destId="{E6DB045F-AF1C-44EA-AAE4-3981C5BE74D8}" srcOrd="1" destOrd="0" presId="urn:microsoft.com/office/officeart/2005/8/layout/lProcess3"/>
    <dgm:cxn modelId="{BBCFBD32-6AFD-432E-9046-800D0B214BF9}" type="presParOf" srcId="{812CC149-C7B0-466D-AD7D-E7A619A134B9}" destId="{042C06F1-7EA7-4EA6-9B09-975DBA006A9E}"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Ushahidi,</a:t>
          </a:r>
        </a:p>
        <a:p>
          <a:pPr lvl="0" algn="ctr" defTabSz="1066800">
            <a:lnSpc>
              <a:spcPct val="90000"/>
            </a:lnSpc>
            <a:spcBef>
              <a:spcPct val="0"/>
            </a:spcBef>
            <a:spcAft>
              <a:spcPct val="35000"/>
            </a:spcAft>
          </a:pPr>
          <a:r>
            <a:rPr lang="en-US" sz="2400" kern="1200" dirty="0" smtClean="0"/>
            <a:t>Uncultured</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RC Haiti</a:t>
          </a: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a:t>
          </a:r>
        </a:p>
        <a:p>
          <a:pPr lvl="0" algn="ctr" defTabSz="1066800">
            <a:lnSpc>
              <a:spcPct val="90000"/>
            </a:lnSpc>
            <a:spcBef>
              <a:spcPct val="0"/>
            </a:spcBef>
            <a:spcAft>
              <a:spcPct val="35000"/>
            </a:spcAft>
          </a:pPr>
          <a:r>
            <a:rPr lang="en-US" sz="2400" kern="1200" dirty="0" smtClean="0"/>
            <a:t>Trashing</a:t>
          </a: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Policing by</a:t>
          </a:r>
        </a:p>
        <a:p>
          <a:pPr lvl="0" algn="ctr" defTabSz="1066800">
            <a:lnSpc>
              <a:spcPct val="90000"/>
            </a:lnSpc>
            <a:spcBef>
              <a:spcPct val="0"/>
            </a:spcBef>
            <a:spcAft>
              <a:spcPct val="35000"/>
            </a:spcAft>
          </a:pPr>
          <a:r>
            <a:rPr lang="en-US" sz="2400" kern="1200" dirty="0" smtClean="0"/>
            <a:t>Crowd-</a:t>
          </a:r>
        </a:p>
        <a:p>
          <a:pPr lvl="0" algn="ctr" defTabSz="1066800">
            <a:lnSpc>
              <a:spcPct val="90000"/>
            </a:lnSpc>
            <a:spcBef>
              <a:spcPct val="0"/>
            </a:spcBef>
            <a:spcAft>
              <a:spcPct val="35000"/>
            </a:spcAft>
          </a:pPr>
          <a:r>
            <a:rPr lang="en-US" sz="2400" kern="1200" dirty="0" smtClean="0"/>
            <a:t>sourcing</a:t>
          </a:r>
          <a:endParaRPr lang="en-US" sz="2400" kern="1200" dirty="0"/>
        </a:p>
      </dsp:txBody>
      <dsp:txXfrm>
        <a:off x="3469892" y="2529844"/>
        <a:ext cx="1915804" cy="191580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Robert</a:t>
          </a:r>
        </a:p>
        <a:p>
          <a:pPr lvl="0" algn="ctr" defTabSz="1066800">
            <a:lnSpc>
              <a:spcPct val="90000"/>
            </a:lnSpc>
            <a:spcBef>
              <a:spcPct val="0"/>
            </a:spcBef>
            <a:spcAft>
              <a:spcPct val="35000"/>
            </a:spcAft>
          </a:pPr>
          <a:r>
            <a:rPr lang="en-US" sz="2400" kern="1200" dirty="0" err="1" smtClean="0"/>
            <a:t>Bellah</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469892" y="2529844"/>
        <a:ext cx="1915804" cy="191580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C53C6-CA56-4209-BDAB-EF08FB8BC516}">
      <dsp:nvSpPr>
        <dsp:cNvPr id="0" name=""/>
        <dsp:cNvSpPr/>
      </dsp:nvSpPr>
      <dsp:spPr>
        <a:xfrm rot="10800000">
          <a:off x="2307781" y="0"/>
          <a:ext cx="6406005" cy="5386512"/>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479576" tIns="106680" rIns="199136" bIns="106680" numCol="1" spcCol="1270" anchor="ctr" anchorCtr="0">
          <a:noAutofit/>
        </a:bodyPr>
        <a:lstStyle/>
        <a:p>
          <a:pPr lvl="0" algn="ctr" defTabSz="1244600">
            <a:lnSpc>
              <a:spcPct val="100000"/>
            </a:lnSpc>
            <a:spcBef>
              <a:spcPct val="0"/>
            </a:spcBef>
            <a:spcAft>
              <a:spcPct val="35000"/>
            </a:spcAft>
          </a:pPr>
          <a:r>
            <a:rPr lang="en-GB" sz="2800" b="1" i="1" kern="1200" dirty="0" smtClean="0">
              <a:latin typeface="+mj-lt"/>
              <a:ea typeface="Times" pitchFamily="18" charset="0"/>
              <a:cs typeface="Times New Roman" pitchFamily="18" charset="0"/>
            </a:rPr>
            <a:t>          People need </a:t>
          </a:r>
          <a:r>
            <a:rPr lang="en-GB" sz="4000" b="1" i="1" kern="1200" dirty="0" smtClean="0">
              <a:solidFill>
                <a:schemeClr val="accent6">
                  <a:lumMod val="50000"/>
                </a:schemeClr>
              </a:solidFill>
              <a:latin typeface="+mj-lt"/>
              <a:ea typeface="Times" pitchFamily="18" charset="0"/>
              <a:cs typeface="Times New Roman" pitchFamily="18" charset="0"/>
            </a:rPr>
            <a:t>information</a:t>
          </a:r>
          <a:r>
            <a:rPr lang="en-GB" sz="2800" b="1" i="1" kern="1200" dirty="0" smtClean="0">
              <a:solidFill>
                <a:schemeClr val="tx2">
                  <a:lumMod val="50000"/>
                </a:schemeClr>
              </a:solidFill>
              <a:latin typeface="+mj-lt"/>
              <a:ea typeface="Times" pitchFamily="18" charset="0"/>
              <a:cs typeface="Times New Roman" pitchFamily="18" charset="0"/>
            </a:rPr>
            <a:t> </a:t>
          </a:r>
          <a:r>
            <a:rPr lang="en-GB" sz="2800" b="1" i="1" kern="1200" dirty="0" smtClean="0">
              <a:solidFill>
                <a:schemeClr val="bg1"/>
              </a:solidFill>
              <a:latin typeface="+mj-lt"/>
              <a:ea typeface="Times" pitchFamily="18" charset="0"/>
              <a:cs typeface="Times New Roman" pitchFamily="18" charset="0"/>
            </a:rPr>
            <a:t>a</a:t>
          </a:r>
          <a:r>
            <a:rPr lang="en-GB" sz="2800" b="1" i="1" kern="1200" dirty="0" smtClean="0">
              <a:latin typeface="+mj-lt"/>
              <a:ea typeface="Times" pitchFamily="18" charset="0"/>
              <a:cs typeface="Times New Roman" pitchFamily="18" charset="0"/>
            </a:rPr>
            <a:t>s much as water, food, </a:t>
          </a:r>
          <a:br>
            <a:rPr lang="en-GB" sz="2800" b="1" i="1" kern="1200" dirty="0" smtClean="0">
              <a:latin typeface="+mj-lt"/>
              <a:ea typeface="Times" pitchFamily="18" charset="0"/>
              <a:cs typeface="Times New Roman" pitchFamily="18" charset="0"/>
            </a:rPr>
          </a:br>
          <a:r>
            <a:rPr lang="en-GB" sz="2800" b="1" i="1" kern="1200" dirty="0" smtClean="0">
              <a:latin typeface="+mj-lt"/>
              <a:ea typeface="Times" pitchFamily="18" charset="0"/>
              <a:cs typeface="Times New Roman" pitchFamily="18" charset="0"/>
            </a:rPr>
            <a:t>medicine or shelter. </a:t>
          </a:r>
        </a:p>
        <a:p>
          <a:pPr lvl="0" algn="ctr" defTabSz="1244600">
            <a:lnSpc>
              <a:spcPct val="100000"/>
            </a:lnSpc>
            <a:spcBef>
              <a:spcPct val="0"/>
            </a:spcBef>
            <a:spcAft>
              <a:spcPct val="35000"/>
            </a:spcAft>
          </a:pPr>
          <a:r>
            <a:rPr lang="en-GB" sz="2800" b="1" i="1" kern="1200" dirty="0" smtClean="0">
              <a:solidFill>
                <a:schemeClr val="accent2"/>
              </a:solidFill>
              <a:latin typeface="+mj-lt"/>
              <a:ea typeface="Times" pitchFamily="18" charset="0"/>
              <a:cs typeface="Times New Roman" pitchFamily="18" charset="0"/>
            </a:rPr>
            <a:t>         </a:t>
          </a:r>
          <a:r>
            <a:rPr lang="en-GB" sz="4000" b="1" i="1" kern="1200" dirty="0" smtClean="0">
              <a:solidFill>
                <a:schemeClr val="accent6">
                  <a:lumMod val="50000"/>
                </a:schemeClr>
              </a:solidFill>
              <a:latin typeface="+mj-lt"/>
              <a:ea typeface="Times" pitchFamily="18" charset="0"/>
              <a:cs typeface="Times New Roman" pitchFamily="18" charset="0"/>
            </a:rPr>
            <a:t>Information</a:t>
          </a:r>
          <a:r>
            <a:rPr lang="en-GB" sz="2800" b="1" i="1" kern="1200" dirty="0" smtClean="0">
              <a:latin typeface="+mj-lt"/>
              <a:ea typeface="Times" pitchFamily="18" charset="0"/>
              <a:cs typeface="Times New Roman" pitchFamily="18" charset="0"/>
            </a:rPr>
            <a:t> can save lives, livelihoods and resources. </a:t>
          </a:r>
        </a:p>
        <a:p>
          <a:pPr lvl="0" algn="ctr" defTabSz="1244600">
            <a:lnSpc>
              <a:spcPct val="100000"/>
            </a:lnSpc>
            <a:spcBef>
              <a:spcPct val="0"/>
            </a:spcBef>
            <a:spcAft>
              <a:spcPct val="35000"/>
            </a:spcAft>
          </a:pPr>
          <a:r>
            <a:rPr lang="en-GB" sz="4000" b="1" i="1" kern="1200" dirty="0" smtClean="0">
              <a:solidFill>
                <a:schemeClr val="tx1"/>
              </a:solidFill>
              <a:latin typeface="+mj-lt"/>
              <a:ea typeface="Times" pitchFamily="18" charset="0"/>
              <a:cs typeface="Times New Roman" pitchFamily="18" charset="0"/>
            </a:rPr>
            <a:t>     </a:t>
          </a:r>
          <a:r>
            <a:rPr lang="en-GB" sz="4000" b="1" i="1" kern="1200" dirty="0" smtClean="0">
              <a:solidFill>
                <a:schemeClr val="accent6">
                  <a:lumMod val="50000"/>
                </a:schemeClr>
              </a:solidFill>
              <a:latin typeface="+mj-lt"/>
              <a:ea typeface="Times" pitchFamily="18" charset="0"/>
              <a:cs typeface="Times New Roman" pitchFamily="18" charset="0"/>
            </a:rPr>
            <a:t>Information</a:t>
          </a:r>
          <a:r>
            <a:rPr lang="en-GB" sz="2800" b="1" i="1" kern="1200" dirty="0" smtClean="0">
              <a:latin typeface="+mj-lt"/>
              <a:ea typeface="Times" pitchFamily="18" charset="0"/>
              <a:cs typeface="Times New Roman" pitchFamily="18" charset="0"/>
            </a:rPr>
            <a:t> bestows power.” </a:t>
          </a:r>
          <a:endParaRPr lang="en-US" sz="2800" kern="1200" dirty="0">
            <a:latin typeface="+mj-lt"/>
          </a:endParaRPr>
        </a:p>
      </dsp:txBody>
      <dsp:txXfrm rot="10800000">
        <a:off x="2307781" y="0"/>
        <a:ext cx="6406005" cy="5386512"/>
      </dsp:txXfrm>
    </dsp:sp>
    <dsp:sp modelId="{484B5D53-3DAD-4671-8693-4EC034AA8351}">
      <dsp:nvSpPr>
        <dsp:cNvPr id="0" name=""/>
        <dsp:cNvSpPr/>
      </dsp:nvSpPr>
      <dsp:spPr>
        <a:xfrm>
          <a:off x="0" y="0"/>
          <a:ext cx="3553208" cy="5383293"/>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5C608F-1114-442F-9688-427462DC4DEB}">
      <dsp:nvSpPr>
        <dsp:cNvPr id="0" name=""/>
        <dsp:cNvSpPr/>
      </dsp:nvSpPr>
      <dsp:spPr>
        <a:xfrm rot="5400000">
          <a:off x="4894917" y="-1880370"/>
          <a:ext cx="1080492" cy="5115448"/>
        </a:xfrm>
        <a:prstGeom prst="round2SameRect">
          <a:avLst/>
        </a:prstGeom>
        <a:solidFill>
          <a:schemeClr val="accent3">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GB" sz="3000" i="1" kern="1200" dirty="0" smtClean="0"/>
            <a:t>1:1 action? Amplify? Mass action?</a:t>
          </a:r>
          <a:endParaRPr lang="en-US" sz="3000" i="1" kern="1200" dirty="0"/>
        </a:p>
      </dsp:txBody>
      <dsp:txXfrm rot="5400000">
        <a:off x="4894917" y="-1880370"/>
        <a:ext cx="1080492" cy="5115448"/>
      </dsp:txXfrm>
    </dsp:sp>
    <dsp:sp modelId="{B7672B5E-7EDA-4BC5-BB55-FE7B71781540}">
      <dsp:nvSpPr>
        <dsp:cNvPr id="0" name=""/>
        <dsp:cNvSpPr/>
      </dsp:nvSpPr>
      <dsp:spPr>
        <a:xfrm>
          <a:off x="0" y="2046"/>
          <a:ext cx="2877439" cy="1350615"/>
        </a:xfrm>
        <a:prstGeom prst="roundRect">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smtClean="0"/>
            <a:t>What are you trying to do? </a:t>
          </a:r>
          <a:r>
            <a:rPr lang="en-US" sz="2000" b="1" kern="1200" dirty="0" smtClean="0"/>
            <a:t>(intent)</a:t>
          </a:r>
          <a:endParaRPr lang="en-US" sz="2600" kern="1200" dirty="0"/>
        </a:p>
      </dsp:txBody>
      <dsp:txXfrm>
        <a:off x="0" y="2046"/>
        <a:ext cx="2877439" cy="1350615"/>
      </dsp:txXfrm>
    </dsp:sp>
    <dsp:sp modelId="{440BCF5D-6D08-44D8-9C7F-7463A08395F1}">
      <dsp:nvSpPr>
        <dsp:cNvPr id="0" name=""/>
        <dsp:cNvSpPr/>
      </dsp:nvSpPr>
      <dsp:spPr>
        <a:xfrm rot="5400000">
          <a:off x="4894917" y="-462224"/>
          <a:ext cx="1080492" cy="5115448"/>
        </a:xfrm>
        <a:prstGeom prst="round2SameRect">
          <a:avLst/>
        </a:prstGeom>
        <a:solidFill>
          <a:schemeClr val="accent3">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i="1" kern="1200" dirty="0" smtClean="0"/>
            <a:t>Beneficiaries, Donors, NGOs, Volunteers?</a:t>
          </a:r>
          <a:endParaRPr lang="en-US" sz="3000" kern="1200" dirty="0"/>
        </a:p>
      </dsp:txBody>
      <dsp:txXfrm rot="5400000">
        <a:off x="4894917" y="-462224"/>
        <a:ext cx="1080492" cy="5115448"/>
      </dsp:txXfrm>
    </dsp:sp>
    <dsp:sp modelId="{00202CBA-5075-4DF0-BC5A-E327AECEBF85}">
      <dsp:nvSpPr>
        <dsp:cNvPr id="0" name=""/>
        <dsp:cNvSpPr/>
      </dsp:nvSpPr>
      <dsp:spPr>
        <a:xfrm>
          <a:off x="0" y="1420192"/>
          <a:ext cx="2877439" cy="1350615"/>
        </a:xfrm>
        <a:prstGeom prst="roundRect">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smtClean="0"/>
            <a:t>Who is your audience?</a:t>
          </a:r>
          <a:endParaRPr lang="en-US" sz="2600" kern="1200" dirty="0"/>
        </a:p>
      </dsp:txBody>
      <dsp:txXfrm>
        <a:off x="0" y="1420192"/>
        <a:ext cx="2877439" cy="1350615"/>
      </dsp:txXfrm>
    </dsp:sp>
    <dsp:sp modelId="{F7DDD26E-8C29-4C98-A245-3C4D71B083D3}">
      <dsp:nvSpPr>
        <dsp:cNvPr id="0" name=""/>
        <dsp:cNvSpPr/>
      </dsp:nvSpPr>
      <dsp:spPr>
        <a:xfrm rot="5400000">
          <a:off x="4894917" y="955921"/>
          <a:ext cx="1080492" cy="5115448"/>
        </a:xfrm>
        <a:prstGeom prst="round2SameRect">
          <a:avLst/>
        </a:prstGeom>
        <a:solidFill>
          <a:schemeClr val="accent3">
            <a:alpha val="90000"/>
            <a:tint val="4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i="1" kern="1200" dirty="0" smtClean="0"/>
            <a:t>Speed?  Coverage? Accuracy?</a:t>
          </a:r>
          <a:endParaRPr lang="en-US" sz="3000" kern="1200" dirty="0"/>
        </a:p>
      </dsp:txBody>
      <dsp:txXfrm rot="5400000">
        <a:off x="4894917" y="955921"/>
        <a:ext cx="1080492" cy="5115448"/>
      </dsp:txXfrm>
    </dsp:sp>
    <dsp:sp modelId="{BB31F088-3661-4F09-81A5-A1710AF635C0}">
      <dsp:nvSpPr>
        <dsp:cNvPr id="0" name=""/>
        <dsp:cNvSpPr/>
      </dsp:nvSpPr>
      <dsp:spPr>
        <a:xfrm>
          <a:off x="0" y="2838338"/>
          <a:ext cx="2877439" cy="1350615"/>
        </a:xfrm>
        <a:prstGeom prst="roundRect">
          <a:avLst/>
        </a:prstGeom>
        <a:solidFill>
          <a:schemeClr val="accent3">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b="1" kern="1200" dirty="0" smtClean="0"/>
            <a:t>What is fundamental in disaster relief?</a:t>
          </a:r>
          <a:endParaRPr lang="en-US" sz="2600" kern="1200" dirty="0"/>
        </a:p>
      </dsp:txBody>
      <dsp:txXfrm>
        <a:off x="0" y="2838338"/>
        <a:ext cx="2877439" cy="13506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3">
          <a:schemeClr val="accent1"/>
        </a:fillRef>
        <a:effectRef idx="2">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Ushahidi,</a:t>
          </a:r>
        </a:p>
        <a:p>
          <a:pPr lvl="0" algn="ctr" defTabSz="1066800">
            <a:lnSpc>
              <a:spcPct val="90000"/>
            </a:lnSpc>
            <a:spcBef>
              <a:spcPct val="0"/>
            </a:spcBef>
            <a:spcAft>
              <a:spcPct val="35000"/>
            </a:spcAft>
          </a:pPr>
          <a:r>
            <a:rPr lang="en-US" sz="2400" kern="1200" dirty="0" smtClean="0"/>
            <a:t>Uncultured</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RC Haiti</a:t>
          </a: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a:t>
          </a:r>
        </a:p>
        <a:p>
          <a:pPr lvl="0" algn="ctr" defTabSz="1066800">
            <a:lnSpc>
              <a:spcPct val="90000"/>
            </a:lnSpc>
            <a:spcBef>
              <a:spcPct val="0"/>
            </a:spcBef>
            <a:spcAft>
              <a:spcPct val="35000"/>
            </a:spcAft>
          </a:pPr>
          <a:r>
            <a:rPr lang="en-US" sz="2400" kern="1200" dirty="0" smtClean="0"/>
            <a:t>Trashing</a:t>
          </a: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Policing by</a:t>
          </a:r>
        </a:p>
        <a:p>
          <a:pPr lvl="0" algn="ctr" defTabSz="1066800">
            <a:lnSpc>
              <a:spcPct val="90000"/>
            </a:lnSpc>
            <a:spcBef>
              <a:spcPct val="0"/>
            </a:spcBef>
            <a:spcAft>
              <a:spcPct val="35000"/>
            </a:spcAft>
          </a:pPr>
          <a:r>
            <a:rPr lang="en-US" sz="2400" kern="1200" dirty="0" smtClean="0"/>
            <a:t>Crowd-</a:t>
          </a:r>
        </a:p>
        <a:p>
          <a:pPr lvl="0" algn="ctr" defTabSz="1066800">
            <a:lnSpc>
              <a:spcPct val="90000"/>
            </a:lnSpc>
            <a:spcBef>
              <a:spcPct val="0"/>
            </a:spcBef>
            <a:spcAft>
              <a:spcPct val="35000"/>
            </a:spcAft>
          </a:pPr>
          <a:r>
            <a:rPr lang="en-US" sz="2400" kern="1200" dirty="0" smtClean="0"/>
            <a:t>sourcing</a:t>
          </a:r>
          <a:endParaRPr lang="en-US" sz="2400" kern="1200" dirty="0"/>
        </a:p>
      </dsp:txBody>
      <dsp:txXfrm>
        <a:off x="3469892" y="2529844"/>
        <a:ext cx="1915804" cy="19158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solidFill>
          <a:schemeClr val="bg1">
            <a:lumMod val="7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Ushahidi,</a:t>
          </a:r>
        </a:p>
        <a:p>
          <a:pPr lvl="0" algn="ctr" defTabSz="1066800">
            <a:lnSpc>
              <a:spcPct val="90000"/>
            </a:lnSpc>
            <a:spcBef>
              <a:spcPct val="0"/>
            </a:spcBef>
            <a:spcAft>
              <a:spcPct val="35000"/>
            </a:spcAft>
          </a:pPr>
          <a:r>
            <a:rPr lang="en-US" sz="2400" kern="1200" dirty="0" smtClean="0"/>
            <a:t>Uncultured</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RC Haiti</a:t>
          </a: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a:t>
          </a:r>
        </a:p>
        <a:p>
          <a:pPr lvl="0" algn="ctr" defTabSz="1066800">
            <a:lnSpc>
              <a:spcPct val="90000"/>
            </a:lnSpc>
            <a:spcBef>
              <a:spcPct val="0"/>
            </a:spcBef>
            <a:spcAft>
              <a:spcPct val="35000"/>
            </a:spcAft>
          </a:pPr>
          <a:r>
            <a:rPr lang="en-US" sz="2400" kern="1200" dirty="0" smtClean="0"/>
            <a:t>Trashing</a:t>
          </a: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Policing by</a:t>
          </a:r>
        </a:p>
        <a:p>
          <a:pPr lvl="0" algn="ctr" defTabSz="1066800">
            <a:lnSpc>
              <a:spcPct val="90000"/>
            </a:lnSpc>
            <a:spcBef>
              <a:spcPct val="0"/>
            </a:spcBef>
            <a:spcAft>
              <a:spcPct val="35000"/>
            </a:spcAft>
          </a:pPr>
          <a:r>
            <a:rPr lang="en-US" sz="2400" kern="1200" dirty="0" smtClean="0"/>
            <a:t>Crowd-</a:t>
          </a:r>
        </a:p>
        <a:p>
          <a:pPr lvl="0" algn="ctr" defTabSz="1066800">
            <a:lnSpc>
              <a:spcPct val="90000"/>
            </a:lnSpc>
            <a:spcBef>
              <a:spcPct val="0"/>
            </a:spcBef>
            <a:spcAft>
              <a:spcPct val="35000"/>
            </a:spcAft>
          </a:pPr>
          <a:r>
            <a:rPr lang="en-US" sz="2400" kern="1200" dirty="0" smtClean="0"/>
            <a:t>sourcing</a:t>
          </a:r>
          <a:endParaRPr lang="en-US" sz="2400" kern="1200" dirty="0"/>
        </a:p>
      </dsp:txBody>
      <dsp:txXfrm>
        <a:off x="3469892" y="2529844"/>
        <a:ext cx="1915804" cy="19158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D1FA1-E852-462A-A1C0-98DB033780B3}">
      <dsp:nvSpPr>
        <dsp:cNvPr id="0" name=""/>
        <dsp:cNvSpPr/>
      </dsp:nvSpPr>
      <dsp:spPr>
        <a:xfrm rot="2274211">
          <a:off x="3419166" y="3602000"/>
          <a:ext cx="1659318" cy="32343"/>
        </a:xfrm>
        <a:custGeom>
          <a:avLst/>
          <a:gdLst/>
          <a:ahLst/>
          <a:cxnLst/>
          <a:rect l="0" t="0" r="0" b="0"/>
          <a:pathLst>
            <a:path>
              <a:moveTo>
                <a:pt x="0" y="16171"/>
              </a:moveTo>
              <a:lnTo>
                <a:pt x="1659318"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A2EE4-C1B2-4EE9-BF2C-933377777221}">
      <dsp:nvSpPr>
        <dsp:cNvPr id="0" name=""/>
        <dsp:cNvSpPr/>
      </dsp:nvSpPr>
      <dsp:spPr>
        <a:xfrm rot="939042">
          <a:off x="3549996" y="3149756"/>
          <a:ext cx="2383719" cy="32343"/>
        </a:xfrm>
        <a:custGeom>
          <a:avLst/>
          <a:gdLst/>
          <a:ahLst/>
          <a:cxnLst/>
          <a:rect l="0" t="0" r="0" b="0"/>
          <a:pathLst>
            <a:path>
              <a:moveTo>
                <a:pt x="0" y="16171"/>
              </a:moveTo>
              <a:lnTo>
                <a:pt x="2383719"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D0656-C40D-4809-84C3-9795449C95B7}">
      <dsp:nvSpPr>
        <dsp:cNvPr id="0" name=""/>
        <dsp:cNvSpPr/>
      </dsp:nvSpPr>
      <dsp:spPr>
        <a:xfrm rot="21330241">
          <a:off x="3590604" y="2546878"/>
          <a:ext cx="2327940" cy="32343"/>
        </a:xfrm>
        <a:custGeom>
          <a:avLst/>
          <a:gdLst/>
          <a:ahLst/>
          <a:cxnLst/>
          <a:rect l="0" t="0" r="0" b="0"/>
          <a:pathLst>
            <a:path>
              <a:moveTo>
                <a:pt x="0" y="16171"/>
              </a:moveTo>
              <a:lnTo>
                <a:pt x="2327940"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7CB7C-012D-43E0-9804-BA7C18BE8448}">
      <dsp:nvSpPr>
        <dsp:cNvPr id="0" name=""/>
        <dsp:cNvSpPr/>
      </dsp:nvSpPr>
      <dsp:spPr>
        <a:xfrm rot="20101154">
          <a:off x="3487496" y="1951301"/>
          <a:ext cx="2280891" cy="32343"/>
        </a:xfrm>
        <a:custGeom>
          <a:avLst/>
          <a:gdLst/>
          <a:ahLst/>
          <a:cxnLst/>
          <a:rect l="0" t="0" r="0" b="0"/>
          <a:pathLst>
            <a:path>
              <a:moveTo>
                <a:pt x="0" y="16171"/>
              </a:moveTo>
              <a:lnTo>
                <a:pt x="2280891"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344B8-BD84-40E3-B8A7-A95F99DED3AC}">
      <dsp:nvSpPr>
        <dsp:cNvPr id="0" name=""/>
        <dsp:cNvSpPr/>
      </dsp:nvSpPr>
      <dsp:spPr>
        <a:xfrm rot="18710425">
          <a:off x="3292000" y="1597797"/>
          <a:ext cx="1482233" cy="32343"/>
        </a:xfrm>
        <a:custGeom>
          <a:avLst/>
          <a:gdLst/>
          <a:ahLst/>
          <a:cxnLst/>
          <a:rect l="0" t="0" r="0" b="0"/>
          <a:pathLst>
            <a:path>
              <a:moveTo>
                <a:pt x="0" y="16171"/>
              </a:moveTo>
              <a:lnTo>
                <a:pt x="1482233"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18B27-141A-415D-91B6-24278763BEBF}">
      <dsp:nvSpPr>
        <dsp:cNvPr id="0" name=""/>
        <dsp:cNvSpPr/>
      </dsp:nvSpPr>
      <dsp:spPr>
        <a:xfrm>
          <a:off x="154554" y="589894"/>
          <a:ext cx="5026364" cy="4114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58DAF-42E5-4A52-A80D-D8BD170173D6}">
      <dsp:nvSpPr>
        <dsp:cNvPr id="0" name=""/>
        <dsp:cNvSpPr/>
      </dsp:nvSpPr>
      <dsp:spPr>
        <a:xfrm>
          <a:off x="4250121" y="-251987"/>
          <a:ext cx="1572426" cy="149102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latin typeface="+mj-lt"/>
            </a:rPr>
            <a:t>6M </a:t>
          </a:r>
          <a:r>
            <a:rPr lang="en-GB" sz="2000" kern="1200" dirty="0" smtClean="0">
              <a:latin typeface="+mj-lt"/>
            </a:rPr>
            <a:t>SMS in 7 days</a:t>
          </a:r>
          <a:endParaRPr lang="en-US" sz="2000" kern="1200" dirty="0"/>
        </a:p>
      </dsp:txBody>
      <dsp:txXfrm>
        <a:off x="4250121" y="-251987"/>
        <a:ext cx="1572426" cy="1491023"/>
      </dsp:txXfrm>
    </dsp:sp>
    <dsp:sp modelId="{CDC6EA8A-EC08-4111-B901-42E41CA6AD5E}">
      <dsp:nvSpPr>
        <dsp:cNvPr id="0" name=""/>
        <dsp:cNvSpPr/>
      </dsp:nvSpPr>
      <dsp:spPr>
        <a:xfrm>
          <a:off x="5557308" y="375814"/>
          <a:ext cx="1742508" cy="150550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385K</a:t>
          </a:r>
          <a:r>
            <a:rPr lang="en-US" sz="2400" kern="1200" dirty="0" smtClean="0">
              <a:latin typeface="+mj-lt"/>
            </a:rPr>
            <a:t> </a:t>
          </a:r>
          <a:r>
            <a:rPr lang="en-US" sz="1800" kern="1200" dirty="0" smtClean="0">
              <a:latin typeface="+mj-lt"/>
            </a:rPr>
            <a:t>SMS/Day received</a:t>
          </a:r>
          <a:endParaRPr lang="en-US" sz="2800" kern="1200" dirty="0"/>
        </a:p>
      </dsp:txBody>
      <dsp:txXfrm>
        <a:off x="5557308" y="375814"/>
        <a:ext cx="1742508" cy="1505502"/>
      </dsp:txXfrm>
    </dsp:sp>
    <dsp:sp modelId="{40539677-9D87-4E29-867E-18821382797B}">
      <dsp:nvSpPr>
        <dsp:cNvPr id="0" name=""/>
        <dsp:cNvSpPr/>
      </dsp:nvSpPr>
      <dsp:spPr>
        <a:xfrm>
          <a:off x="5911250" y="1671963"/>
          <a:ext cx="1730600" cy="146419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1.1M </a:t>
          </a:r>
          <a:r>
            <a:rPr lang="en-GB" sz="1800" kern="1200" dirty="0" smtClean="0">
              <a:latin typeface="+mj-lt"/>
            </a:rPr>
            <a:t>early warning SMS</a:t>
          </a:r>
          <a:endParaRPr lang="en-US" sz="1600" kern="1200" dirty="0"/>
        </a:p>
      </dsp:txBody>
      <dsp:txXfrm>
        <a:off x="5911250" y="1671963"/>
        <a:ext cx="1730600" cy="1464192"/>
      </dsp:txXfrm>
    </dsp:sp>
    <dsp:sp modelId="{8AB87415-2EE5-4B56-B174-F174B1C124A9}">
      <dsp:nvSpPr>
        <dsp:cNvPr id="0" name=""/>
        <dsp:cNvSpPr/>
      </dsp:nvSpPr>
      <dsp:spPr>
        <a:xfrm>
          <a:off x="5853970" y="2940309"/>
          <a:ext cx="1661868" cy="153996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1M </a:t>
          </a:r>
          <a:r>
            <a:rPr lang="en-GB" sz="1800" kern="1200" dirty="0" smtClean="0">
              <a:latin typeface="+mj-lt"/>
            </a:rPr>
            <a:t>Cholera health SMS</a:t>
          </a:r>
          <a:endParaRPr lang="en-US" sz="1800" kern="1200" dirty="0"/>
        </a:p>
      </dsp:txBody>
      <dsp:txXfrm>
        <a:off x="5853970" y="2940309"/>
        <a:ext cx="1661868" cy="1539963"/>
      </dsp:txXfrm>
    </dsp:sp>
    <dsp:sp modelId="{0A2EA5CD-CB5F-45C9-AE15-A3527ECD8907}">
      <dsp:nvSpPr>
        <dsp:cNvPr id="0" name=""/>
        <dsp:cNvSpPr/>
      </dsp:nvSpPr>
      <dsp:spPr>
        <a:xfrm>
          <a:off x="4707523" y="3904205"/>
          <a:ext cx="1539954" cy="134117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800K </a:t>
          </a:r>
          <a:r>
            <a:rPr lang="en-GB" kern="1200" dirty="0" smtClean="0">
              <a:latin typeface="+mj-lt"/>
            </a:rPr>
            <a:t>IVR calls in 1 month</a:t>
          </a:r>
          <a:endParaRPr lang="en-US" sz="1800" kern="1200" dirty="0"/>
        </a:p>
      </dsp:txBody>
      <dsp:txXfrm>
        <a:off x="4707523" y="3904205"/>
        <a:ext cx="1539954" cy="13411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solidFill>
          <a:schemeClr val="bg1">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Ushahidi,</a:t>
          </a:r>
        </a:p>
        <a:p>
          <a:pPr lvl="0" algn="ctr" defTabSz="1066800">
            <a:lnSpc>
              <a:spcPct val="90000"/>
            </a:lnSpc>
            <a:spcBef>
              <a:spcPct val="0"/>
            </a:spcBef>
            <a:spcAft>
              <a:spcPct val="35000"/>
            </a:spcAft>
          </a:pPr>
          <a:r>
            <a:rPr lang="en-US" sz="2400" kern="1200" dirty="0" smtClean="0"/>
            <a:t>Uncultured</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RC Haiti</a:t>
          </a: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solidFill>
          <a:srgbClr val="7030A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a:t>
          </a:r>
        </a:p>
        <a:p>
          <a:pPr lvl="0" algn="ctr" defTabSz="1066800">
            <a:lnSpc>
              <a:spcPct val="90000"/>
            </a:lnSpc>
            <a:spcBef>
              <a:spcPct val="0"/>
            </a:spcBef>
            <a:spcAft>
              <a:spcPct val="35000"/>
            </a:spcAft>
          </a:pPr>
          <a:r>
            <a:rPr lang="en-US" sz="2400" kern="1200" dirty="0" smtClean="0"/>
            <a:t>Trashing</a:t>
          </a: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Policing by</a:t>
          </a:r>
        </a:p>
        <a:p>
          <a:pPr lvl="0" algn="ctr" defTabSz="1066800">
            <a:lnSpc>
              <a:spcPct val="90000"/>
            </a:lnSpc>
            <a:spcBef>
              <a:spcPct val="0"/>
            </a:spcBef>
            <a:spcAft>
              <a:spcPct val="35000"/>
            </a:spcAft>
          </a:pPr>
          <a:r>
            <a:rPr lang="en-US" sz="2400" kern="1200" dirty="0" smtClean="0"/>
            <a:t>Crowd-</a:t>
          </a:r>
        </a:p>
        <a:p>
          <a:pPr lvl="0" algn="ctr" defTabSz="1066800">
            <a:lnSpc>
              <a:spcPct val="90000"/>
            </a:lnSpc>
            <a:spcBef>
              <a:spcPct val="0"/>
            </a:spcBef>
            <a:spcAft>
              <a:spcPct val="35000"/>
            </a:spcAft>
          </a:pPr>
          <a:r>
            <a:rPr lang="en-US" sz="2400" kern="1200" dirty="0" smtClean="0"/>
            <a:t>sourcing</a:t>
          </a:r>
          <a:endParaRPr lang="en-US" sz="2400" kern="1200" dirty="0"/>
        </a:p>
      </dsp:txBody>
      <dsp:txXfrm>
        <a:off x="3469892" y="2529844"/>
        <a:ext cx="1915804" cy="191580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solidFill>
          <a:schemeClr val="bg1">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Ushahidi,</a:t>
          </a:r>
        </a:p>
        <a:p>
          <a:pPr lvl="0" algn="ctr" defTabSz="1066800">
            <a:lnSpc>
              <a:spcPct val="90000"/>
            </a:lnSpc>
            <a:spcBef>
              <a:spcPct val="0"/>
            </a:spcBef>
            <a:spcAft>
              <a:spcPct val="35000"/>
            </a:spcAft>
          </a:pPr>
          <a:r>
            <a:rPr lang="en-US" sz="2400" kern="1200" dirty="0" smtClean="0"/>
            <a:t>Uncultured</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RC Haiti</a:t>
          </a: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solidFill>
          <a:schemeClr val="bg1">
            <a:lumMod val="7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a:t>
          </a:r>
        </a:p>
        <a:p>
          <a:pPr lvl="0" algn="ctr" defTabSz="1066800">
            <a:lnSpc>
              <a:spcPct val="90000"/>
            </a:lnSpc>
            <a:spcBef>
              <a:spcPct val="0"/>
            </a:spcBef>
            <a:spcAft>
              <a:spcPct val="35000"/>
            </a:spcAft>
          </a:pPr>
          <a:r>
            <a:rPr lang="en-US" sz="2400" kern="1200" dirty="0" smtClean="0"/>
            <a:t>Trashing</a:t>
          </a: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solidFill>
          <a:srgbClr val="7030A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Policing by</a:t>
          </a:r>
        </a:p>
        <a:p>
          <a:pPr lvl="0" algn="ctr" defTabSz="1066800">
            <a:lnSpc>
              <a:spcPct val="90000"/>
            </a:lnSpc>
            <a:spcBef>
              <a:spcPct val="0"/>
            </a:spcBef>
            <a:spcAft>
              <a:spcPct val="35000"/>
            </a:spcAft>
          </a:pPr>
          <a:r>
            <a:rPr lang="en-US" sz="2400" kern="1200" dirty="0" smtClean="0"/>
            <a:t>Crowd-</a:t>
          </a:r>
        </a:p>
        <a:p>
          <a:pPr lvl="0" algn="ctr" defTabSz="1066800">
            <a:lnSpc>
              <a:spcPct val="90000"/>
            </a:lnSpc>
            <a:spcBef>
              <a:spcPct val="0"/>
            </a:spcBef>
            <a:spcAft>
              <a:spcPct val="35000"/>
            </a:spcAft>
          </a:pPr>
          <a:r>
            <a:rPr lang="en-US" sz="2400" kern="1200" dirty="0" smtClean="0"/>
            <a:t>sourcing</a:t>
          </a:r>
          <a:endParaRPr lang="en-US" sz="2400" kern="1200" dirty="0"/>
        </a:p>
      </dsp:txBody>
      <dsp:txXfrm>
        <a:off x="3469892" y="2529844"/>
        <a:ext cx="1915804" cy="191580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C3C0E-BC7F-4D10-BFD2-D9B04492A9AE}">
      <dsp:nvSpPr>
        <dsp:cNvPr id="0" name=""/>
        <dsp:cNvSpPr/>
      </dsp:nvSpPr>
      <dsp:spPr>
        <a:xfrm>
          <a:off x="940047" y="0"/>
          <a:ext cx="4912320" cy="4912320"/>
        </a:xfrm>
        <a:prstGeom prst="diamond">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FC6B2FC-AAC1-4C87-B5E2-64F40CA4C200}">
      <dsp:nvSpPr>
        <dsp:cNvPr id="0" name=""/>
        <dsp:cNvSpPr/>
      </dsp:nvSpPr>
      <dsp:spPr>
        <a:xfrm>
          <a:off x="1406718"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Ushahidi,</a:t>
          </a:r>
        </a:p>
        <a:p>
          <a:pPr lvl="0" algn="ctr" defTabSz="1066800">
            <a:lnSpc>
              <a:spcPct val="90000"/>
            </a:lnSpc>
            <a:spcBef>
              <a:spcPct val="0"/>
            </a:spcBef>
            <a:spcAft>
              <a:spcPct val="35000"/>
            </a:spcAft>
          </a:pPr>
          <a:r>
            <a:rPr lang="en-US" sz="2400" kern="1200" dirty="0" smtClean="0"/>
            <a:t>Uncultured</a:t>
          </a:r>
          <a:endParaRPr lang="en-US" sz="2400" kern="1200" dirty="0"/>
        </a:p>
      </dsp:txBody>
      <dsp:txXfrm>
        <a:off x="1406718" y="466670"/>
        <a:ext cx="1915804" cy="1915804"/>
      </dsp:txXfrm>
    </dsp:sp>
    <dsp:sp modelId="{22F31E19-ACD3-4AEF-A569-A4DC86E7FCE7}">
      <dsp:nvSpPr>
        <dsp:cNvPr id="0" name=""/>
        <dsp:cNvSpPr/>
      </dsp:nvSpPr>
      <dsp:spPr>
        <a:xfrm>
          <a:off x="3469892" y="466670"/>
          <a:ext cx="1915804" cy="19158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RC Haiti</a:t>
          </a:r>
          <a:endParaRPr lang="en-US" sz="2400" kern="1200" dirty="0"/>
        </a:p>
      </dsp:txBody>
      <dsp:txXfrm>
        <a:off x="3469892" y="466670"/>
        <a:ext cx="1915804" cy="1915804"/>
      </dsp:txXfrm>
    </dsp:sp>
    <dsp:sp modelId="{CD2FB85F-C94C-40DA-A661-F28888FAEB50}">
      <dsp:nvSpPr>
        <dsp:cNvPr id="0" name=""/>
        <dsp:cNvSpPr/>
      </dsp:nvSpPr>
      <dsp:spPr>
        <a:xfrm>
          <a:off x="1406718" y="2529844"/>
          <a:ext cx="1915804" cy="191580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a:t>
          </a:r>
        </a:p>
        <a:p>
          <a:pPr lvl="0" algn="ctr" defTabSz="1066800">
            <a:lnSpc>
              <a:spcPct val="90000"/>
            </a:lnSpc>
            <a:spcBef>
              <a:spcPct val="0"/>
            </a:spcBef>
            <a:spcAft>
              <a:spcPct val="35000"/>
            </a:spcAft>
          </a:pPr>
          <a:r>
            <a:rPr lang="en-US" sz="2400" kern="1200" dirty="0" smtClean="0"/>
            <a:t>Trashing</a:t>
          </a:r>
          <a:endParaRPr lang="en-US" sz="2400" kern="1200" dirty="0"/>
        </a:p>
      </dsp:txBody>
      <dsp:txXfrm>
        <a:off x="1406718" y="2529844"/>
        <a:ext cx="1915804" cy="1915804"/>
      </dsp:txXfrm>
    </dsp:sp>
    <dsp:sp modelId="{78A75251-7011-4F98-8C9E-EF8C0E1A0DAC}">
      <dsp:nvSpPr>
        <dsp:cNvPr id="0" name=""/>
        <dsp:cNvSpPr/>
      </dsp:nvSpPr>
      <dsp:spPr>
        <a:xfrm>
          <a:off x="3469892" y="2529844"/>
          <a:ext cx="1915804" cy="191580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Policing by</a:t>
          </a:r>
        </a:p>
        <a:p>
          <a:pPr lvl="0" algn="ctr" defTabSz="1066800">
            <a:lnSpc>
              <a:spcPct val="90000"/>
            </a:lnSpc>
            <a:spcBef>
              <a:spcPct val="0"/>
            </a:spcBef>
            <a:spcAft>
              <a:spcPct val="35000"/>
            </a:spcAft>
          </a:pPr>
          <a:r>
            <a:rPr lang="en-US" sz="2400" kern="1200" dirty="0" smtClean="0"/>
            <a:t>Crowd-</a:t>
          </a:r>
        </a:p>
        <a:p>
          <a:pPr lvl="0" algn="ctr" defTabSz="1066800">
            <a:lnSpc>
              <a:spcPct val="90000"/>
            </a:lnSpc>
            <a:spcBef>
              <a:spcPct val="0"/>
            </a:spcBef>
            <a:spcAft>
              <a:spcPct val="35000"/>
            </a:spcAft>
          </a:pPr>
          <a:r>
            <a:rPr lang="en-US" sz="2400" kern="1200" dirty="0" smtClean="0"/>
            <a:t>sourcing</a:t>
          </a:r>
          <a:endParaRPr lang="en-US" sz="2400" kern="1200" dirty="0"/>
        </a:p>
      </dsp:txBody>
      <dsp:txXfrm>
        <a:off x="3469892" y="2529844"/>
        <a:ext cx="1915804" cy="191580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BA1E64-8AEF-4DF5-B8F3-E0D6EB4F2CF2}">
      <dsp:nvSpPr>
        <dsp:cNvPr id="0" name=""/>
        <dsp:cNvSpPr/>
      </dsp:nvSpPr>
      <dsp:spPr>
        <a:xfrm>
          <a:off x="51242" y="3088"/>
          <a:ext cx="344713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Relevance</a:t>
          </a:r>
          <a:endParaRPr lang="en-US" sz="2700" kern="1200" dirty="0"/>
        </a:p>
      </dsp:txBody>
      <dsp:txXfrm>
        <a:off x="51242" y="3088"/>
        <a:ext cx="3447130" cy="946792"/>
      </dsp:txXfrm>
    </dsp:sp>
    <dsp:sp modelId="{7F479BCB-B689-4148-A6AA-E37716505172}">
      <dsp:nvSpPr>
        <dsp:cNvPr id="0" name=""/>
        <dsp:cNvSpPr/>
      </dsp:nvSpPr>
      <dsp:spPr>
        <a:xfrm>
          <a:off x="3190664" y="83565"/>
          <a:ext cx="3377845"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Is it actionable? </a:t>
          </a:r>
          <a:endParaRPr lang="en-US" sz="2400" b="0" kern="1200" dirty="0"/>
        </a:p>
      </dsp:txBody>
      <dsp:txXfrm>
        <a:off x="3190664" y="83565"/>
        <a:ext cx="3377845" cy="785837"/>
      </dsp:txXfrm>
    </dsp:sp>
    <dsp:sp modelId="{29DD1F93-3959-4837-9AB8-2BCE8722DF83}">
      <dsp:nvSpPr>
        <dsp:cNvPr id="0" name=""/>
        <dsp:cNvSpPr/>
      </dsp:nvSpPr>
      <dsp:spPr>
        <a:xfrm>
          <a:off x="51242" y="1082431"/>
          <a:ext cx="330317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Verification and authentication</a:t>
          </a:r>
          <a:endParaRPr lang="en-US" sz="2700" kern="1200" dirty="0"/>
        </a:p>
      </dsp:txBody>
      <dsp:txXfrm>
        <a:off x="51242" y="1082431"/>
        <a:ext cx="3303170" cy="946792"/>
      </dsp:txXfrm>
    </dsp:sp>
    <dsp:sp modelId="{2CFF1063-1D97-434A-A358-E418F606B549}">
      <dsp:nvSpPr>
        <dsp:cNvPr id="0" name=""/>
        <dsp:cNvSpPr/>
      </dsp:nvSpPr>
      <dsp:spPr>
        <a:xfrm>
          <a:off x="3046705" y="1162909"/>
          <a:ext cx="4349711"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Is it true? Is it a hoax?</a:t>
          </a:r>
          <a:endParaRPr lang="en-US" sz="2400" b="0" kern="1200" dirty="0"/>
        </a:p>
      </dsp:txBody>
      <dsp:txXfrm>
        <a:off x="3046705" y="1162909"/>
        <a:ext cx="4349711" cy="785837"/>
      </dsp:txXfrm>
    </dsp:sp>
    <dsp:sp modelId="{1E130661-0763-4169-9C2E-83E80718E604}">
      <dsp:nvSpPr>
        <dsp:cNvPr id="0" name=""/>
        <dsp:cNvSpPr/>
      </dsp:nvSpPr>
      <dsp:spPr>
        <a:xfrm>
          <a:off x="51242" y="2161775"/>
          <a:ext cx="308782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Duplication</a:t>
          </a:r>
          <a:endParaRPr lang="en-US" sz="2700" kern="1200" dirty="0"/>
        </a:p>
      </dsp:txBody>
      <dsp:txXfrm>
        <a:off x="51242" y="2161775"/>
        <a:ext cx="3087822" cy="946792"/>
      </dsp:txXfrm>
    </dsp:sp>
    <dsp:sp modelId="{1698F89B-18E9-424A-A65F-E6CD348EBF8F}">
      <dsp:nvSpPr>
        <dsp:cNvPr id="0" name=""/>
        <dsp:cNvSpPr/>
      </dsp:nvSpPr>
      <dsp:spPr>
        <a:xfrm>
          <a:off x="2831357" y="2242252"/>
          <a:ext cx="5012526"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Has this already been dealt with?</a:t>
          </a:r>
          <a:endParaRPr lang="en-US" sz="2400" b="0" kern="1200" dirty="0"/>
        </a:p>
      </dsp:txBody>
      <dsp:txXfrm>
        <a:off x="2831357" y="2242252"/>
        <a:ext cx="5012526" cy="785837"/>
      </dsp:txXfrm>
    </dsp:sp>
    <dsp:sp modelId="{FE9C1992-4F7F-4AF6-8093-AF3EFD3C408B}">
      <dsp:nvSpPr>
        <dsp:cNvPr id="0" name=""/>
        <dsp:cNvSpPr/>
      </dsp:nvSpPr>
      <dsp:spPr>
        <a:xfrm>
          <a:off x="51242" y="3241119"/>
          <a:ext cx="323017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Access</a:t>
          </a:r>
          <a:endParaRPr lang="en-US" sz="2700" kern="1200" dirty="0"/>
        </a:p>
      </dsp:txBody>
      <dsp:txXfrm>
        <a:off x="51242" y="3241119"/>
        <a:ext cx="3230172" cy="946792"/>
      </dsp:txXfrm>
    </dsp:sp>
    <dsp:sp modelId="{042C06F1-7EA7-4EA6-9B09-975DBA006A9E}">
      <dsp:nvSpPr>
        <dsp:cNvPr id="0" name=""/>
        <dsp:cNvSpPr/>
      </dsp:nvSpPr>
      <dsp:spPr>
        <a:xfrm>
          <a:off x="2973707" y="3321596"/>
          <a:ext cx="5616010"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Do the most vulnerable have the tools?</a:t>
          </a:r>
          <a:endParaRPr lang="en-US" sz="2400" b="0" kern="1200" dirty="0"/>
        </a:p>
      </dsp:txBody>
      <dsp:txXfrm>
        <a:off x="2973707" y="3321596"/>
        <a:ext cx="5616010" cy="78583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BA1E64-8AEF-4DF5-B8F3-E0D6EB4F2CF2}">
      <dsp:nvSpPr>
        <dsp:cNvPr id="0" name=""/>
        <dsp:cNvSpPr/>
      </dsp:nvSpPr>
      <dsp:spPr>
        <a:xfrm>
          <a:off x="51242" y="3088"/>
          <a:ext cx="344713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Privacy</a:t>
          </a:r>
          <a:endParaRPr lang="en-US" sz="3400" b="1" kern="1200" dirty="0"/>
        </a:p>
      </dsp:txBody>
      <dsp:txXfrm>
        <a:off x="51242" y="3088"/>
        <a:ext cx="3447130" cy="946792"/>
      </dsp:txXfrm>
    </dsp:sp>
    <dsp:sp modelId="{7F479BCB-B689-4148-A6AA-E37716505172}">
      <dsp:nvSpPr>
        <dsp:cNvPr id="0" name=""/>
        <dsp:cNvSpPr/>
      </dsp:nvSpPr>
      <dsp:spPr>
        <a:xfrm>
          <a:off x="3190664" y="83565"/>
          <a:ext cx="4354386"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Is confidentiality respected? Security risks?</a:t>
          </a:r>
          <a:endParaRPr lang="en-US" sz="2000" kern="1200" dirty="0"/>
        </a:p>
      </dsp:txBody>
      <dsp:txXfrm>
        <a:off x="3190664" y="83565"/>
        <a:ext cx="4354386" cy="785837"/>
      </dsp:txXfrm>
    </dsp:sp>
    <dsp:sp modelId="{29DD1F93-3959-4837-9AB8-2BCE8722DF83}">
      <dsp:nvSpPr>
        <dsp:cNvPr id="0" name=""/>
        <dsp:cNvSpPr/>
      </dsp:nvSpPr>
      <dsp:spPr>
        <a:xfrm>
          <a:off x="51242" y="1082431"/>
          <a:ext cx="330317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Expectations</a:t>
          </a:r>
          <a:endParaRPr lang="en-US" sz="3400" b="1" kern="1200" dirty="0"/>
        </a:p>
      </dsp:txBody>
      <dsp:txXfrm>
        <a:off x="51242" y="1082431"/>
        <a:ext cx="3303170" cy="946792"/>
      </dsp:txXfrm>
    </dsp:sp>
    <dsp:sp modelId="{2CFF1063-1D97-434A-A358-E418F606B549}">
      <dsp:nvSpPr>
        <dsp:cNvPr id="0" name=""/>
        <dsp:cNvSpPr/>
      </dsp:nvSpPr>
      <dsp:spPr>
        <a:xfrm>
          <a:off x="3046705" y="1162909"/>
          <a:ext cx="5110598"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Are we creating unrealistic expectations?</a:t>
          </a:r>
          <a:endParaRPr lang="en-US" sz="2000" kern="1200" dirty="0"/>
        </a:p>
      </dsp:txBody>
      <dsp:txXfrm>
        <a:off x="3046705" y="1162909"/>
        <a:ext cx="5110598" cy="785837"/>
      </dsp:txXfrm>
    </dsp:sp>
    <dsp:sp modelId="{1E130661-0763-4169-9C2E-83E80718E604}">
      <dsp:nvSpPr>
        <dsp:cNvPr id="0" name=""/>
        <dsp:cNvSpPr/>
      </dsp:nvSpPr>
      <dsp:spPr>
        <a:xfrm>
          <a:off x="51242" y="2161775"/>
          <a:ext cx="308782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Impact</a:t>
          </a:r>
          <a:endParaRPr lang="en-US" sz="3400" kern="1200" dirty="0"/>
        </a:p>
      </dsp:txBody>
      <dsp:txXfrm>
        <a:off x="51242" y="2161775"/>
        <a:ext cx="3087822" cy="946792"/>
      </dsp:txXfrm>
    </dsp:sp>
    <dsp:sp modelId="{1698F89B-18E9-424A-A65F-E6CD348EBF8F}">
      <dsp:nvSpPr>
        <dsp:cNvPr id="0" name=""/>
        <dsp:cNvSpPr/>
      </dsp:nvSpPr>
      <dsp:spPr>
        <a:xfrm>
          <a:off x="2831357" y="2242252"/>
          <a:ext cx="5012526"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Converting Data into Aid delivery?</a:t>
          </a:r>
          <a:endParaRPr lang="en-US" sz="2000" kern="1200" dirty="0"/>
        </a:p>
      </dsp:txBody>
      <dsp:txXfrm>
        <a:off x="2831357" y="2242252"/>
        <a:ext cx="5012526" cy="785837"/>
      </dsp:txXfrm>
    </dsp:sp>
    <dsp:sp modelId="{FE9C1992-4F7F-4AF6-8093-AF3EFD3C408B}">
      <dsp:nvSpPr>
        <dsp:cNvPr id="0" name=""/>
        <dsp:cNvSpPr/>
      </dsp:nvSpPr>
      <dsp:spPr>
        <a:xfrm>
          <a:off x="51242" y="3241119"/>
          <a:ext cx="323017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Proximity</a:t>
          </a:r>
          <a:endParaRPr lang="en-US" sz="3400" kern="1200" dirty="0"/>
        </a:p>
      </dsp:txBody>
      <dsp:txXfrm>
        <a:off x="51242" y="3241119"/>
        <a:ext cx="3230172" cy="946792"/>
      </dsp:txXfrm>
    </dsp:sp>
    <dsp:sp modelId="{042C06F1-7EA7-4EA6-9B09-975DBA006A9E}">
      <dsp:nvSpPr>
        <dsp:cNvPr id="0" name=""/>
        <dsp:cNvSpPr/>
      </dsp:nvSpPr>
      <dsp:spPr>
        <a:xfrm>
          <a:off x="2973707" y="3321596"/>
          <a:ext cx="5616010"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Understanding new proximity dynamics</a:t>
          </a:r>
          <a:endParaRPr lang="en-US" sz="2000" kern="1200" dirty="0"/>
        </a:p>
      </dsp:txBody>
      <dsp:txXfrm>
        <a:off x="2973707" y="3321596"/>
        <a:ext cx="5616010" cy="78583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xmlns=""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p>
        </p:txBody>
      </p:sp>
      <p:sp>
        <p:nvSpPr>
          <p:cNvPr id="155654"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xmlns=""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rtsillustrated.cnn.com/2011/writers/andy_staples/01/26/facebook-recruiting-johnson/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blueservo.net/vcw.ph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obile.nytimes.com/article?a=76593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io.com/article/print/51096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voices.washingtonpost.com/blog-post/tsuna.JP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news.enorth.com.cn/system/2011/03/12/006109266.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japan.person-finder.appspot.com/?lang=en"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news.yahoo.com/s/ap/ap_on_bi_ge/as_japan_earthquake_nuclear_crisi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penstreetmap.or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haiti.ushahidi.com/" TargetMode="External"/><Relationship Id="rId4" Type="http://schemas.openxmlformats.org/officeDocument/2006/relationships/hyperlink" Target="http://www.sinsai.info/ushahidi"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vetheworldblog.files.wordpress.com/2009/10/2606613587_44ea042f60.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uncultured.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frc.org/en/news-and-media/news-stories/americas/haiti/haiti-red-cross-takes-to-the-airwav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10</a:t>
            </a:fld>
            <a:endParaRPr lang="fr-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a:t>
            </a:r>
            <a:r>
              <a:rPr lang="en-GB" dirty="0" smtClean="0">
                <a:hlinkClick r:id="rId3"/>
              </a:rPr>
              <a:t>http://sportsillustrated.cnn.com/2011/writers/andy_staples/01/26/facebook-recruiting-johnson/index.html</a:t>
            </a:r>
            <a:endParaRPr lang="en-US" dirty="0" smtClean="0"/>
          </a:p>
          <a:p>
            <a:endParaRPr lang="en-US" dirty="0" smtClean="0"/>
          </a:p>
          <a:p>
            <a:r>
              <a:rPr lang="en-US" dirty="0" smtClean="0"/>
              <a:t>See article here: http://rivals.yahoo.com/highschool/blog/prep_rally/post/Top-recruit-quits-Facebook-following-living-nig?urn=highschool-313954 </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11</a:t>
            </a:fld>
            <a:endParaRPr lang="fr-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12</a:t>
            </a:fld>
            <a:endParaRPr lang="fr-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u="sng" dirty="0" smtClean="0">
                <a:hlinkClick r:id="rId3"/>
              </a:rPr>
              <a:t>http://www.blueservo.net/vcw.php</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13</a:t>
            </a:fld>
            <a:endParaRPr lang="fr-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“Reality Crashes the Technocrats' Party,” By ANAND GIRIDHARADAS, March 26, 2011, </a:t>
            </a:r>
            <a:r>
              <a:rPr lang="en-US" sz="1200" kern="1200" dirty="0" smtClean="0">
                <a:solidFill>
                  <a:schemeClr val="tx1"/>
                </a:solidFill>
                <a:latin typeface="Arial" charset="0"/>
                <a:ea typeface="+mn-ea"/>
                <a:cs typeface="Arial" charset="0"/>
                <a:hlinkClick r:id="rId3"/>
              </a:rPr>
              <a:t>http://mobile.nytimes.com/article?a=765939</a:t>
            </a:r>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D0C6E2F4-1B22-4FFE-96F6-185B465C12E4}" type="slidenum">
              <a:rPr lang="fr-CH" smtClean="0"/>
              <a:pPr/>
              <a:t>14</a:t>
            </a:fld>
            <a:endParaRPr lang="fr-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i="0" kern="1200" dirty="0" smtClean="0">
                <a:solidFill>
                  <a:schemeClr val="tx1"/>
                </a:solidFill>
                <a:latin typeface="Arial" charset="0"/>
                <a:ea typeface="+mn-ea"/>
                <a:cs typeface="Arial" charset="0"/>
              </a:rPr>
              <a:t>“What CIOs Get Wrong About Emerging Technology”, interview with Clay Christensen, By Kim S. Nash,</a:t>
            </a:r>
            <a:r>
              <a:rPr lang="en-US" sz="1000" b="0" i="0" kern="1200" baseline="0" dirty="0" smtClean="0">
                <a:solidFill>
                  <a:schemeClr val="tx1"/>
                </a:solidFill>
                <a:latin typeface="Arial" charset="0"/>
                <a:ea typeface="+mn-ea"/>
                <a:cs typeface="Arial" charset="0"/>
              </a:rPr>
              <a:t> </a:t>
            </a:r>
            <a:r>
              <a:rPr lang="en-US" sz="1000" b="0" i="1" kern="1200" baseline="0" dirty="0" smtClean="0">
                <a:solidFill>
                  <a:schemeClr val="tx1"/>
                </a:solidFill>
                <a:latin typeface="Arial" charset="0"/>
                <a:ea typeface="+mn-ea"/>
                <a:cs typeface="Arial" charset="0"/>
              </a:rPr>
              <a:t>CIO</a:t>
            </a:r>
            <a:r>
              <a:rPr lang="en-US" sz="1000" b="0" i="0" kern="1200" baseline="0" dirty="0" smtClean="0">
                <a:solidFill>
                  <a:schemeClr val="tx1"/>
                </a:solidFill>
                <a:latin typeface="Arial" charset="0"/>
                <a:ea typeface="+mn-ea"/>
                <a:cs typeface="Arial" charset="0"/>
              </a:rPr>
              <a:t> magazine, </a:t>
            </a:r>
            <a:r>
              <a:rPr lang="en-US" sz="1000" b="0" i="0" kern="1200" dirty="0" smtClean="0">
                <a:solidFill>
                  <a:schemeClr val="tx1"/>
                </a:solidFill>
                <a:latin typeface="Arial" charset="0"/>
                <a:ea typeface="+mn-ea"/>
                <a:cs typeface="Arial" charset="0"/>
              </a:rPr>
              <a:t>December 15, 2009, </a:t>
            </a:r>
            <a:r>
              <a:rPr lang="en-US" sz="1200" kern="1200" dirty="0" smtClean="0">
                <a:solidFill>
                  <a:schemeClr val="tx1"/>
                </a:solidFill>
                <a:latin typeface="Arial" charset="0"/>
                <a:ea typeface="+mn-ea"/>
                <a:cs typeface="Arial" charset="0"/>
                <a:hlinkClick r:id="rId3"/>
              </a:rPr>
              <a:t>http://www.cio.com/article/print/510968</a:t>
            </a:r>
            <a:endParaRPr lang="en-US" sz="1000" b="0" i="0" kern="120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15</a:t>
            </a:fld>
            <a:endParaRPr lang="fr-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16</a:t>
            </a:fld>
            <a:endParaRPr lang="fr-CH"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185A9-A9AA-45CE-83FD-1E7F52D1991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185A9-A9AA-45CE-83FD-1E7F52D1991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19</a:t>
            </a:fld>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GB" dirty="0" smtClean="0"/>
              <a:t>Relevance: Fast information is not the same as actionable information. Hearing about an earthquake on Twitter before it shows up on the website of the US Geological service is interesting, but does not help to prepare the response.</a:t>
            </a:r>
          </a:p>
          <a:p>
            <a:pPr eaLnBrk="1" hangingPunct="1"/>
            <a:endParaRPr lang="en-GB" dirty="0" smtClean="0"/>
          </a:p>
          <a:p>
            <a:pPr eaLnBrk="1" hangingPunct="1"/>
            <a:r>
              <a:rPr lang="en-GB" dirty="0" smtClean="0"/>
              <a:t>Access: In a first aid course you learn that the person who shouts the loudest is not the one you should necessarily focus on first. The priority is the unconscious person lying next to him. In a similar way we have to ask us whether the people tweeting after a disaster are always the ones who need help most urgently, particularly in a large scale disaster that requires response in a systematic, large scale way and cannot always respond to individual cries for </a:t>
            </a:r>
            <a:r>
              <a:rPr lang="en-GB" dirty="0" err="1" smtClean="0"/>
              <a:t>for</a:t>
            </a:r>
            <a:r>
              <a:rPr lang="en-GB" dirty="0" smtClean="0"/>
              <a:t> example shelter or water. People buried under rubble are obviously a different matter.</a:t>
            </a:r>
          </a:p>
          <a:p>
            <a:pPr eaLnBrk="1" hangingPunct="1"/>
            <a:endParaRPr lang="en-GB" dirty="0" smtClean="0"/>
          </a:p>
          <a:p>
            <a:pPr eaLnBrk="1" hangingPunct="1"/>
            <a:endParaRPr lang="en-GB" dirty="0" smtClean="0"/>
          </a:p>
        </p:txBody>
      </p:sp>
      <p:sp>
        <p:nvSpPr>
          <p:cNvPr id="60420" name="Slide Number Placeholder 3"/>
          <p:cNvSpPr>
            <a:spLocks noGrp="1"/>
          </p:cNvSpPr>
          <p:nvPr>
            <p:ph type="sldNum" sz="quarter" idx="5"/>
          </p:nvPr>
        </p:nvSpPr>
        <p:spPr>
          <a:noFill/>
        </p:spPr>
        <p:txBody>
          <a:bodyPr/>
          <a:lstStyle/>
          <a:p>
            <a:pPr algn="r" rtl="0" fontAlgn="base">
              <a:spcBef>
                <a:spcPct val="0"/>
              </a:spcBef>
              <a:spcAft>
                <a:spcPct val="0"/>
              </a:spcAft>
            </a:pPr>
            <a:fld id="{6C16A236-E89C-498F-9348-3D6F765E7465}" type="slidenum">
              <a:rPr lang="fr-CH">
                <a:solidFill>
                  <a:prstClr val="black"/>
                </a:solidFill>
              </a:rPr>
              <a:pPr algn="r" rtl="0" fontAlgn="base">
                <a:spcBef>
                  <a:spcPct val="0"/>
                </a:spcBef>
                <a:spcAft>
                  <a:spcPct val="0"/>
                </a:spcAft>
              </a:pPr>
              <a:t>20</a:t>
            </a:fld>
            <a:endParaRPr lang="fr-CH"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GB" dirty="0" smtClean="0"/>
              <a:t>Relevance: Fast information is not the same as actionable information. Hearing about an earthquake on Twitter before it shows up on the website of the US Geological service is interesting, but does not help to prepare the response.</a:t>
            </a:r>
          </a:p>
          <a:p>
            <a:pPr eaLnBrk="1" hangingPunct="1"/>
            <a:endParaRPr lang="en-GB" dirty="0" smtClean="0"/>
          </a:p>
          <a:p>
            <a:pPr eaLnBrk="1" hangingPunct="1"/>
            <a:r>
              <a:rPr lang="en-GB" dirty="0" smtClean="0"/>
              <a:t>Access: In a first aid course you learn that the person who shouts the loudest is not the one you should necessarily focus on first. The priority is the unconscious person lying next to him. In a similar way we have to ask us whether the people tweeting after a disaster are always the ones who need help most urgently, particularly in a large scale disaster that requires response in a systematic, large scale way and cannot always respond to individual cries for </a:t>
            </a:r>
            <a:r>
              <a:rPr lang="en-GB" dirty="0" err="1" smtClean="0"/>
              <a:t>for</a:t>
            </a:r>
            <a:r>
              <a:rPr lang="en-GB" dirty="0" smtClean="0"/>
              <a:t> example shelter or water. People buried under rubble are obviously a different matter.</a:t>
            </a:r>
          </a:p>
          <a:p>
            <a:pPr eaLnBrk="1" hangingPunct="1"/>
            <a:endParaRPr lang="en-GB" dirty="0" smtClean="0"/>
          </a:p>
          <a:p>
            <a:pPr eaLnBrk="1" hangingPunct="1"/>
            <a:endParaRPr lang="en-GB" dirty="0" smtClean="0"/>
          </a:p>
        </p:txBody>
      </p:sp>
      <p:sp>
        <p:nvSpPr>
          <p:cNvPr id="60420" name="Slide Number Placeholder 3"/>
          <p:cNvSpPr>
            <a:spLocks noGrp="1"/>
          </p:cNvSpPr>
          <p:nvPr>
            <p:ph type="sldNum" sz="quarter" idx="5"/>
          </p:nvPr>
        </p:nvSpPr>
        <p:spPr>
          <a:noFill/>
        </p:spPr>
        <p:txBody>
          <a:bodyPr/>
          <a:lstStyle/>
          <a:p>
            <a:pPr algn="r" rtl="0" fontAlgn="base">
              <a:spcBef>
                <a:spcPct val="0"/>
              </a:spcBef>
              <a:spcAft>
                <a:spcPct val="0"/>
              </a:spcAft>
            </a:pPr>
            <a:fld id="{6C16A236-E89C-498F-9348-3D6F765E7465}" type="slidenum">
              <a:rPr lang="fr-CH">
                <a:solidFill>
                  <a:prstClr val="black"/>
                </a:solidFill>
              </a:rPr>
              <a:pPr algn="r" rtl="0" fontAlgn="base">
                <a:spcBef>
                  <a:spcPct val="0"/>
                </a:spcBef>
                <a:spcAft>
                  <a:spcPct val="0"/>
                </a:spcAft>
              </a:pPr>
              <a:t>21</a:t>
            </a:fld>
            <a:endParaRPr lang="fr-CH"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http://voices.washingtonpost.com/blog-post/tsuna.JPG</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22</a:t>
            </a:fld>
            <a:endParaRPr lang="fr-CH"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23</a:t>
            </a:fld>
            <a:endParaRPr lang="fr-CH"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79161" y="4714902"/>
            <a:ext cx="5439355" cy="4466483"/>
          </a:xfrm>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25</a:t>
            </a:fld>
            <a:endParaRPr lang="fr-CH"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26</a:t>
            </a:fld>
            <a:endParaRPr lang="fr-CH"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8C2971-A8E4-43F0-8DE6-FE8EF137F40F}"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28</a:t>
            </a:fld>
            <a:endParaRPr lang="fr-CH"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29</a:t>
            </a:fld>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3</a:t>
            </a:fld>
            <a:endParaRPr lang="fr-CH"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30</a:t>
            </a:fld>
            <a:endParaRPr lang="fr-CH"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Lining up to make a call in Japan,</a:t>
            </a:r>
            <a:r>
              <a:rPr lang="en-US" baseline="0" dirty="0" smtClean="0"/>
              <a:t> 13 Mar 2011</a:t>
            </a:r>
          </a:p>
          <a:p>
            <a:r>
              <a:rPr lang="en-US" dirty="0" smtClean="0">
                <a:hlinkClick r:id="rId3"/>
              </a:rPr>
              <a:t>http://news.enorth.com.cn/system/2011/03/12/006109266.shtml</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31</a:t>
            </a:fld>
            <a:endParaRPr lang="fr-CH"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32</a:t>
            </a:fld>
            <a:endParaRPr lang="fr-CH"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http://japan.person-finder.appspot.com/?lang=en</a:t>
            </a:r>
            <a:r>
              <a:rPr lang="en-GB" dirty="0" smtClean="0"/>
              <a:t> as of 22 Mar 11</a:t>
            </a:r>
          </a:p>
          <a:p>
            <a:r>
              <a:rPr lang="en-US" dirty="0" smtClean="0"/>
              <a:t>Compare: </a:t>
            </a:r>
            <a:r>
              <a:rPr lang="en-US" u="sng" dirty="0" smtClean="0">
                <a:solidFill>
                  <a:srgbClr val="00B0F0"/>
                </a:solidFill>
              </a:rPr>
              <a:t>http://www.familylinks.icrc.org/wfl/wfl_jap.nsf/Bottin!OpenView&amp;lang=ENG </a:t>
            </a:r>
            <a:r>
              <a:rPr lang="en-US" dirty="0" smtClean="0"/>
              <a:t>(with estimated 4,680 names</a:t>
            </a:r>
            <a:r>
              <a:rPr lang="en-US" baseline="0" dirty="0" smtClean="0"/>
              <a:t> – 180 A’s x 26 letters) </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33</a:t>
            </a:fld>
            <a:endParaRPr lang="fr-CH"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hlinkClick r:id="rId3"/>
              </a:rPr>
              <a:t>http://news.yahoo.com/s/ap/ap_on_bi_ge/as_japan_earthquake_nuclear_crisis</a:t>
            </a:r>
            <a:endParaRPr lang="en-GB" smtClean="0"/>
          </a:p>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34</a:t>
            </a:fld>
            <a:endParaRPr lang="fr-CH"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smtClean="0"/>
              <a:t>What’s fundamental in ER: deployed food, water, shelter</a:t>
            </a:r>
          </a:p>
          <a:p>
            <a:r>
              <a:rPr lang="en-US" smtClean="0"/>
              <a:t>In development: sustainability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4</a:t>
            </a:fld>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http://blog.ushahidi.com/index.php/2011/03/16/crisis-mapping-japans-earthquake-and-how-you-can-help/</a:t>
            </a:r>
          </a:p>
          <a:p>
            <a:pPr defTabSz="931134"/>
            <a:r>
              <a:rPr lang="en-US" dirty="0" smtClean="0"/>
              <a:t>“</a:t>
            </a:r>
            <a:r>
              <a:rPr lang="en-GB" dirty="0" smtClean="0"/>
              <a:t>Members of the Japanese </a:t>
            </a:r>
            <a:r>
              <a:rPr lang="en-GB" dirty="0" err="1" smtClean="0">
                <a:hlinkClick r:id="rId3"/>
              </a:rPr>
              <a:t>OpenStreetMap</a:t>
            </a:r>
            <a:r>
              <a:rPr lang="en-GB" dirty="0" smtClean="0"/>
              <a:t> community launched an </a:t>
            </a:r>
            <a:r>
              <a:rPr lang="en-GB" dirty="0" smtClean="0">
                <a:hlinkClick r:id="rId4"/>
              </a:rPr>
              <a:t>Ushahidi platform for Japan</a:t>
            </a:r>
            <a:r>
              <a:rPr lang="en-GB" dirty="0" smtClean="0"/>
              <a:t> just hours after the devastating earthquake struck the country. Less than 24 hours later, Japanese students at The Fletcher School in Boston (where the </a:t>
            </a:r>
            <a:r>
              <a:rPr lang="en-GB" dirty="0" smtClean="0">
                <a:hlinkClick r:id="rId5"/>
              </a:rPr>
              <a:t>Ushahidi-Haiti project</a:t>
            </a:r>
            <a:r>
              <a:rPr lang="en-GB" dirty="0" smtClean="0"/>
              <a:t> was run last year) mobilized to support the Tokyo-based crisis mapping project. Today, almost 3,000 individual reports have been mapped on the platform.”  --Patrick Meier, 16 Mar 11</a:t>
            </a:r>
          </a:p>
          <a:p>
            <a:r>
              <a:rPr lang="en-US" dirty="0" smtClean="0"/>
              <a:t>Also see: http://www.sinsai.info/ushahidi/</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a:t>
            </a:fld>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dirty="0" smtClean="0">
                <a:hlinkClick r:id="rId3"/>
              </a:rPr>
              <a:t>http://savetheworldblog.files.wordpress.com/2009/10/2606613587_44ea042f60.jpg</a:t>
            </a:r>
            <a:endParaRPr lang="en-US" u="sng" dirty="0" smtClean="0">
              <a:solidFill>
                <a:schemeClr val="tx1"/>
              </a:solidFill>
              <a:hlinkClick r:id="rId4"/>
            </a:endParaRPr>
          </a:p>
          <a:p>
            <a:pPr defTabSz="931134"/>
            <a:r>
              <a:rPr lang="en-US" dirty="0" smtClean="0"/>
              <a:t>See Shawn Ahmed’s YouTube</a:t>
            </a:r>
            <a:r>
              <a:rPr lang="en-US" baseline="0" dirty="0" smtClean="0"/>
              <a:t> site, here:  </a:t>
            </a:r>
            <a:r>
              <a:rPr lang="en-US" dirty="0" smtClean="0">
                <a:hlinkClick r:id="rId4"/>
              </a:rPr>
              <a:t>http://uncultured.com/</a:t>
            </a:r>
            <a:endParaRPr lang="en-US" dirty="0" smtClean="0"/>
          </a:p>
        </p:txBody>
      </p:sp>
      <p:sp>
        <p:nvSpPr>
          <p:cNvPr id="88068" name="Slide Number Placeholder 3"/>
          <p:cNvSpPr>
            <a:spLocks noGrp="1"/>
          </p:cNvSpPr>
          <p:nvPr>
            <p:ph type="sldNum" sz="quarter" idx="5"/>
          </p:nvPr>
        </p:nvSpPr>
        <p:spPr>
          <a:noFill/>
        </p:spPr>
        <p:txBody>
          <a:bodyPr/>
          <a:lstStyle/>
          <a:p>
            <a:fld id="{F4CC1CF4-71F0-4668-B716-C54941F2F80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7</a:t>
            </a:fld>
            <a:endParaRPr lang="fr-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defTabSz="931134"/>
            <a:r>
              <a:rPr lang="en-US" sz="1000" dirty="0" smtClean="0"/>
              <a:t>TERA = </a:t>
            </a:r>
            <a:r>
              <a:rPr lang="es-ES" sz="1000" dirty="0" smtClean="0">
                <a:ln w="18415" cmpd="sng">
                  <a:solidFill>
                    <a:schemeClr val="bg1">
                      <a:lumMod val="65000"/>
                    </a:schemeClr>
                  </a:solidFill>
                  <a:prstDash val="solid"/>
                </a:ln>
                <a:effectLst>
                  <a:outerShdw blurRad="63500" dir="3600000" algn="tl" rotWithShape="0">
                    <a:srgbClr val="000000">
                      <a:alpha val="70000"/>
                    </a:srgbClr>
                  </a:outerShdw>
                </a:effectLst>
              </a:rPr>
              <a:t>TRILOGY EMERGENCY RESPONSE APPLICATION</a:t>
            </a:r>
          </a:p>
          <a:p>
            <a:pPr defTabSz="931134"/>
            <a:r>
              <a:rPr lang="es-ES" sz="1000" dirty="0" err="1" smtClean="0">
                <a:ln w="18415" cmpd="sng">
                  <a:solidFill>
                    <a:schemeClr val="bg1">
                      <a:lumMod val="65000"/>
                    </a:schemeClr>
                  </a:solidFill>
                  <a:prstDash val="solid"/>
                </a:ln>
                <a:effectLst>
                  <a:outerShdw blurRad="63500" dir="3600000" algn="tl" rotWithShape="0">
                    <a:srgbClr val="000000">
                      <a:alpha val="70000"/>
                    </a:srgbClr>
                  </a:outerShdw>
                </a:effectLst>
              </a:rPr>
              <a:t>See</a:t>
            </a:r>
            <a:r>
              <a:rPr lang="es-ES" sz="1000" dirty="0" smtClean="0">
                <a:ln w="18415" cmpd="sng">
                  <a:solidFill>
                    <a:schemeClr val="bg1">
                      <a:lumMod val="65000"/>
                    </a:schemeClr>
                  </a:solidFill>
                  <a:prstDash val="solid"/>
                </a:ln>
                <a:effectLst>
                  <a:outerShdw blurRad="63500" dir="3600000" algn="tl" rotWithShape="0">
                    <a:srgbClr val="000000">
                      <a:alpha val="70000"/>
                    </a:srgbClr>
                  </a:outerShdw>
                </a:effectLst>
              </a:rPr>
              <a:t> </a:t>
            </a:r>
            <a:r>
              <a:rPr lang="en-GB" sz="1000" dirty="0" smtClean="0">
                <a:hlinkClick r:id="rId3"/>
              </a:rPr>
              <a:t>http://www.ifrc.org/en/news-and-media/news-stories/americas/haiti/haiti-red-cross-takes-to-the-airwaves/</a:t>
            </a:r>
            <a:endParaRPr lang="en-US" sz="1000" dirty="0" smtClean="0"/>
          </a:p>
        </p:txBody>
      </p:sp>
      <p:sp>
        <p:nvSpPr>
          <p:cNvPr id="57348" name="Slide Number Placeholder 3"/>
          <p:cNvSpPr>
            <a:spLocks noGrp="1"/>
          </p:cNvSpPr>
          <p:nvPr>
            <p:ph type="sldNum" sz="quarter" idx="5"/>
          </p:nvPr>
        </p:nvSpPr>
        <p:spPr>
          <a:noFill/>
        </p:spPr>
        <p:txBody>
          <a:bodyPr/>
          <a:lstStyle/>
          <a:p>
            <a:fld id="{44F67A69-DAD4-4E7A-AD8D-6D0ADB042D2E}" type="slidenum">
              <a:rPr lang="fr-CH" smtClean="0"/>
              <a:pPr/>
              <a:t>8</a:t>
            </a:fld>
            <a:endParaRPr lang="fr-CH"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sz="1200" dirty="0" smtClean="0"/>
              <a:t>IFRC and Trilogy partnership: targeted SMS-based communications</a:t>
            </a:r>
          </a:p>
          <a:p>
            <a:pPr>
              <a:buFont typeface="Wingdings" pitchFamily="2" charset="2"/>
              <a:buChar char="Ø"/>
            </a:pPr>
            <a:r>
              <a:rPr lang="en-GB" sz="1200" dirty="0" smtClean="0"/>
              <a:t>6 million SMS sent during 7 days disaster preparedness campaign</a:t>
            </a:r>
          </a:p>
          <a:p>
            <a:pPr>
              <a:buFont typeface="Wingdings" pitchFamily="2" charset="2"/>
              <a:buChar char="Ø"/>
            </a:pPr>
            <a:r>
              <a:rPr lang="en-US" sz="1200" dirty="0" smtClean="0"/>
              <a:t>385,000 messages received per day in </a:t>
            </a:r>
            <a:r>
              <a:rPr lang="en-US" sz="1200" dirty="0" err="1" smtClean="0"/>
              <a:t>PaP</a:t>
            </a:r>
            <a:r>
              <a:rPr lang="en-US" sz="1200" dirty="0" smtClean="0"/>
              <a:t> &amp; </a:t>
            </a:r>
            <a:r>
              <a:rPr lang="en-US" sz="1200" dirty="0" err="1" smtClean="0"/>
              <a:t>Artibonite</a:t>
            </a:r>
            <a:endParaRPr lang="en-US" sz="1200" dirty="0" smtClean="0"/>
          </a:p>
          <a:p>
            <a:pPr>
              <a:buFont typeface="Wingdings" pitchFamily="2" charset="2"/>
              <a:buChar char="Ø"/>
            </a:pPr>
            <a:r>
              <a:rPr lang="en-GB" sz="1200" dirty="0" smtClean="0"/>
              <a:t>1.1 million "early warning" SMS ahead of hurricane Tomas storm surges</a:t>
            </a:r>
          </a:p>
          <a:p>
            <a:pPr>
              <a:buFont typeface="Wingdings" pitchFamily="2" charset="2"/>
              <a:buChar char="Ø"/>
            </a:pPr>
            <a:r>
              <a:rPr lang="en-GB" sz="1200" dirty="0" smtClean="0"/>
              <a:t>Cholera: 2.1 million public health SMS sent:</a:t>
            </a:r>
            <a:r>
              <a:rPr lang="en-US" sz="1200" dirty="0" smtClean="0"/>
              <a:t>*733 IVR info-base; 800,000 calls to IVR in September</a:t>
            </a:r>
          </a:p>
          <a:p>
            <a:pPr>
              <a:buFont typeface="Wingdings" pitchFamily="2" charset="2"/>
              <a:buChar char="Ø"/>
            </a:pPr>
            <a:r>
              <a:rPr lang="en-US" sz="1200" dirty="0" smtClean="0"/>
              <a:t>Survey potential</a:t>
            </a:r>
          </a:p>
          <a:p>
            <a:pPr>
              <a:buFont typeface="Wingdings" pitchFamily="2" charset="2"/>
              <a:buChar char="Ø"/>
            </a:pPr>
            <a:r>
              <a:rPr lang="en-US" sz="1200" u="sng" dirty="0" smtClean="0">
                <a:solidFill>
                  <a:srgbClr val="FF0000"/>
                </a:solidFill>
              </a:rPr>
              <a:t>Beneficiary</a:t>
            </a:r>
            <a:r>
              <a:rPr lang="en-US" sz="1200" dirty="0" smtClean="0">
                <a:solidFill>
                  <a:srgbClr val="FF0000"/>
                </a:solidFill>
              </a:rPr>
              <a:t> at the center of communications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extBox 7"/>
          <p:cNvSpPr txBox="1"/>
          <p:nvPr userDrawn="1"/>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8" name="Rectangle 7"/>
          <p:cNvSpPr/>
          <p:nvPr userDrawn="1"/>
        </p:nvSpPr>
        <p:spPr>
          <a:xfrm>
            <a:off x="152400" y="18864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4/2/2011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cxnSp>
        <p:nvCxnSpPr>
          <p:cNvPr id="8" name="Straight Connector 7"/>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4/2/2011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pPr/>
              <a:t>‹#›</a:t>
            </a:fld>
            <a:endParaRPr kumimoji="0" lang="en-US" dirty="0"/>
          </a:p>
        </p:txBody>
      </p:sp>
      <p:cxnSp>
        <p:nvCxnSpPr>
          <p:cNvPr id="12" name="Straight Connector 11"/>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8" name="Straight Connector 7"/>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4/2/2011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4/2/2011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4/2/2011</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13"/>
            <p:cNvSpPr txBox="1"/>
            <p:nvPr userDrawn="1"/>
          </p:nvSpPr>
          <p:spPr>
            <a:xfrm>
              <a:off x="533400" y="4984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3"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3" name="Oval 12"/>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p:nvPr userDrawn="1"/>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697" r:id="rId1"/>
    <p:sldLayoutId id="2147483661" r:id="rId2"/>
    <p:sldLayoutId id="2147483662" r:id="rId3"/>
    <p:sldLayoutId id="2147483663" r:id="rId4"/>
    <p:sldLayoutId id="2147483664" r:id="rId5"/>
    <p:sldLayoutId id="2147483665" r:id="rId6"/>
    <p:sldLayoutId id="2147483666" r:id="rId7"/>
    <p:sldLayoutId id="2147483684" r:id="rId8"/>
    <p:sldLayoutId id="2147483668" r:id="rId9"/>
    <p:sldLayoutId id="2147483669" r:id="rId10"/>
    <p:sldLayoutId id="2147483670" r:id="rId11"/>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6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TextBox 5"/>
          <p:cNvSpPr txBox="1"/>
          <p:nvPr/>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
        <p:nvSpPr>
          <p:cNvPr id="8" name="Oval 7"/>
          <p:cNvSpPr/>
          <p:nvPr userDrawn="1"/>
        </p:nvSpPr>
        <p:spPr bwMode="auto">
          <a:xfrm>
            <a:off x="287189" y="296317"/>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userDrawn="1"/>
        </p:nvSpPr>
        <p:spPr bwMode="auto">
          <a:xfrm>
            <a:off x="379339" y="5772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3" r:id="rId7"/>
    <p:sldLayoutId id="2147483679" r:id="rId8"/>
    <p:sldLayoutId id="2147483680" r:id="rId9"/>
    <p:sldLayoutId id="2147483681" r:id="rId10"/>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4/2/2011</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grpSp>
        <p:nvGrpSpPr>
          <p:cNvPr id="8"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1" name="Picture 14" descr="IFRC_logo_EN.gif"/>
            <p:cNvPicPr>
              <a:picLocks noChangeAspect="1"/>
            </p:cNvPicPr>
            <p:nvPr userDrawn="1"/>
          </p:nvPicPr>
          <p:blipFill>
            <a:blip r:embed="rId13" cstate="print"/>
            <a:srcRect/>
            <a:stretch>
              <a:fillRect/>
            </a:stretch>
          </p:blipFill>
          <p:spPr bwMode="auto">
            <a:xfrm>
              <a:off x="5613869" y="6172201"/>
              <a:ext cx="3225331" cy="304800"/>
            </a:xfrm>
            <a:prstGeom prst="rect">
              <a:avLst/>
            </a:prstGeom>
            <a:noFill/>
            <a:ln w="9525">
              <a:noFill/>
              <a:miter lim="800000"/>
              <a:headEnd/>
              <a:tailEnd/>
            </a:ln>
          </p:spPr>
        </p:pic>
      </p:grpSp>
      <p:sp>
        <p:nvSpPr>
          <p:cNvPr id="18" name="TextBox 17"/>
          <p:cNvSpPr txBox="1"/>
          <p:nvPr userDrawn="1"/>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
        <p:nvSpPr>
          <p:cNvPr id="19" name="Oval 18"/>
          <p:cNvSpPr/>
          <p:nvPr userDrawn="1"/>
        </p:nvSpPr>
        <p:spPr bwMode="auto">
          <a:xfrm>
            <a:off x="323528" y="3683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p:nvPr userDrawn="1"/>
        </p:nvSpPr>
        <p:spPr bwMode="auto">
          <a:xfrm>
            <a:off x="379339" y="5772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0.xml"/><Relationship Id="rId7" Type="http://schemas.openxmlformats.org/officeDocument/2006/relationships/diagramColors" Target="../diagrams/colors8.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1.xml"/><Relationship Id="rId7" Type="http://schemas.openxmlformats.org/officeDocument/2006/relationships/diagramColors" Target="../diagrams/colors9.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hyperlink" Target="#resources"/><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resources"/></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insai.info/ushahidi"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76872"/>
            <a:ext cx="7239000" cy="1190119"/>
          </a:xfrm>
        </p:spPr>
        <p:txBody>
          <a:bodyPr/>
          <a:lstStyle/>
          <a:p>
            <a:r>
              <a:rPr lang="en-US" sz="3600" dirty="0" smtClean="0"/>
              <a:t>Two Kinds of Two Kinds </a:t>
            </a:r>
            <a:br>
              <a:rPr lang="en-US" sz="3600" dirty="0" smtClean="0"/>
            </a:br>
            <a:r>
              <a:rPr lang="en-US" sz="3600" dirty="0" smtClean="0"/>
              <a:t>of Social Media</a:t>
            </a:r>
            <a:br>
              <a:rPr lang="en-US" sz="3600" dirty="0" smtClean="0"/>
            </a:br>
            <a:endParaRPr lang="en-US" sz="3600" dirty="0"/>
          </a:p>
        </p:txBody>
      </p:sp>
      <p:sp>
        <p:nvSpPr>
          <p:cNvPr id="3" name="Subtitle 2"/>
          <p:cNvSpPr>
            <a:spLocks noGrp="1"/>
          </p:cNvSpPr>
          <p:nvPr>
            <p:ph type="subTitle" idx="1"/>
          </p:nvPr>
        </p:nvSpPr>
        <p:spPr/>
        <p:txBody>
          <a:bodyPr>
            <a:normAutofit lnSpcReduction="10000"/>
          </a:bodyPr>
          <a:lstStyle/>
          <a:p>
            <a:r>
              <a:rPr lang="en-US" dirty="0" smtClean="0"/>
              <a:t>Edward G. Happ</a:t>
            </a:r>
          </a:p>
          <a:p>
            <a:r>
              <a:rPr lang="en-US" dirty="0" smtClean="0"/>
              <a:t>Global CIO, IFRC</a:t>
            </a:r>
          </a:p>
          <a:p>
            <a:r>
              <a:rPr lang="en-US" dirty="0" smtClean="0"/>
              <a:t>Chairman, NetHope</a:t>
            </a:r>
          </a:p>
          <a:p>
            <a:r>
              <a:rPr lang="en-US" dirty="0" smtClean="0"/>
              <a:t>March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6858000" cy="1161182"/>
          </a:xfrm>
        </p:spPr>
        <p:txBody>
          <a:bodyPr/>
          <a:lstStyle/>
          <a:p>
            <a:r>
              <a:rPr lang="en-US" sz="3200" dirty="0" smtClean="0"/>
              <a:t>Two Kinds of Two Kinds</a:t>
            </a:r>
            <a:br>
              <a:rPr lang="en-US" sz="3200" dirty="0" smtClean="0"/>
            </a:br>
            <a:r>
              <a:rPr lang="en-US" sz="3200" dirty="0" smtClean="0"/>
              <a:t>of Social Media</a:t>
            </a:r>
            <a:endParaRPr lang="en-US" sz="3200" dirty="0"/>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188208" y="2693949"/>
            <a:ext cx="1519968" cy="830997"/>
          </a:xfrm>
          <a:prstGeom prst="rect">
            <a:avLst/>
          </a:prstGeom>
          <a:noFill/>
          <a:ln>
            <a:solidFill>
              <a:schemeClr val="bg1"/>
            </a:solidFill>
          </a:ln>
        </p:spPr>
        <p:txBody>
          <a:bodyPr wrap="none" rtlCol="0">
            <a:spAutoFit/>
          </a:bodyPr>
          <a:lstStyle/>
          <a:p>
            <a:pPr algn="ctr"/>
            <a:r>
              <a:rPr lang="en-US" sz="2400" dirty="0" smtClean="0">
                <a:solidFill>
                  <a:schemeClr val="tx2">
                    <a:lumMod val="75000"/>
                  </a:schemeClr>
                </a:solidFill>
              </a:rPr>
              <a:t>Good </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13" name="TextBox 12"/>
          <p:cNvSpPr txBox="1"/>
          <p:nvPr/>
        </p:nvSpPr>
        <p:spPr>
          <a:xfrm>
            <a:off x="1211563" y="4717974"/>
            <a:ext cx="1519968" cy="830997"/>
          </a:xfrm>
          <a:prstGeom prst="rect">
            <a:avLst/>
          </a:prstGeom>
          <a:noFill/>
        </p:spPr>
        <p:txBody>
          <a:bodyPr wrap="none" rtlCol="0">
            <a:spAutoFit/>
          </a:bodyPr>
          <a:lstStyle/>
          <a:p>
            <a:pPr algn="ctr"/>
            <a:r>
              <a:rPr lang="en-US" sz="2400" dirty="0" smtClean="0">
                <a:solidFill>
                  <a:schemeClr val="tx2">
                    <a:lumMod val="75000"/>
                  </a:schemeClr>
                </a:solidFill>
              </a:rPr>
              <a:t>Bad</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8" name="TextBox 7"/>
          <p:cNvSpPr txBox="1"/>
          <p:nvPr/>
        </p:nvSpPr>
        <p:spPr>
          <a:xfrm>
            <a:off x="2930204" y="5991671"/>
            <a:ext cx="1641796" cy="830997"/>
          </a:xfrm>
          <a:prstGeom prst="rect">
            <a:avLst/>
          </a:prstGeom>
          <a:noFill/>
        </p:spPr>
        <p:txBody>
          <a:bodyPr wrap="none" rtlCol="0">
            <a:spAutoFit/>
          </a:bodyPr>
          <a:lstStyle/>
          <a:p>
            <a:r>
              <a:rPr lang="en-US" sz="2400" dirty="0" smtClean="0">
                <a:solidFill>
                  <a:schemeClr val="tx2">
                    <a:lumMod val="75000"/>
                  </a:schemeClr>
                </a:solidFill>
              </a:rPr>
              <a:t>Prophets,</a:t>
            </a:r>
          </a:p>
          <a:p>
            <a:r>
              <a:rPr lang="en-US" sz="2400" dirty="0" smtClean="0">
                <a:solidFill>
                  <a:schemeClr val="tx2">
                    <a:lumMod val="75000"/>
                  </a:schemeClr>
                </a:solidFill>
              </a:rPr>
              <a:t>Individuals</a:t>
            </a:r>
            <a:endParaRPr lang="en-US" sz="2400" dirty="0">
              <a:solidFill>
                <a:schemeClr val="tx2">
                  <a:lumMod val="75000"/>
                </a:schemeClr>
              </a:solidFill>
            </a:endParaRPr>
          </a:p>
        </p:txBody>
      </p:sp>
      <p:sp>
        <p:nvSpPr>
          <p:cNvPr id="9" name="TextBox 8"/>
          <p:cNvSpPr txBox="1"/>
          <p:nvPr/>
        </p:nvSpPr>
        <p:spPr>
          <a:xfrm>
            <a:off x="5222477" y="5982379"/>
            <a:ext cx="2085827" cy="830997"/>
          </a:xfrm>
          <a:prstGeom prst="rect">
            <a:avLst/>
          </a:prstGeom>
          <a:noFill/>
        </p:spPr>
        <p:txBody>
          <a:bodyPr wrap="none" rtlCol="0">
            <a:spAutoFit/>
          </a:bodyPr>
          <a:lstStyle/>
          <a:p>
            <a:r>
              <a:rPr lang="en-US" sz="2400" dirty="0" smtClean="0">
                <a:solidFill>
                  <a:schemeClr val="tx2">
                    <a:lumMod val="75000"/>
                  </a:schemeClr>
                </a:solidFill>
              </a:rPr>
              <a:t>Priests,</a:t>
            </a:r>
          </a:p>
          <a:p>
            <a:r>
              <a:rPr lang="en-US" sz="2400" dirty="0" smtClean="0">
                <a:solidFill>
                  <a:schemeClr val="tx2">
                    <a:lumMod val="75000"/>
                  </a:schemeClr>
                </a:solidFill>
              </a:rPr>
              <a:t>Organizations</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Top recruit quits Facebook following 'living nightmare'</a:t>
            </a:r>
            <a:endParaRPr lang="en-GB" sz="3200" dirty="0"/>
          </a:p>
        </p:txBody>
      </p:sp>
      <p:pic>
        <p:nvPicPr>
          <p:cNvPr id="184322" name="Picture 2" descr="After being hounded by fans on Facebook, five-star linebacker C.J. Johnson committed to Ole Miss and pledged to quit the social networking site."/>
          <p:cNvPicPr>
            <a:picLocks noChangeAspect="1" noChangeArrowheads="1"/>
          </p:cNvPicPr>
          <p:nvPr/>
        </p:nvPicPr>
        <p:blipFill>
          <a:blip r:embed="rId3" cstate="print"/>
          <a:srcRect/>
          <a:stretch>
            <a:fillRect/>
          </a:stretch>
        </p:blipFill>
        <p:spPr bwMode="auto">
          <a:xfrm>
            <a:off x="4355976" y="1628800"/>
            <a:ext cx="4541519" cy="5029200"/>
          </a:xfrm>
          <a:prstGeom prst="rect">
            <a:avLst/>
          </a:prstGeom>
          <a:noFill/>
        </p:spPr>
      </p:pic>
      <p:sp>
        <p:nvSpPr>
          <p:cNvPr id="5" name="TextBox 4"/>
          <p:cNvSpPr txBox="1"/>
          <p:nvPr/>
        </p:nvSpPr>
        <p:spPr>
          <a:xfrm>
            <a:off x="467544" y="4206567"/>
            <a:ext cx="3672408" cy="2246769"/>
          </a:xfrm>
          <a:prstGeom prst="rect">
            <a:avLst/>
          </a:prstGeom>
          <a:noFill/>
        </p:spPr>
        <p:txBody>
          <a:bodyPr wrap="square" rtlCol="0">
            <a:spAutoFit/>
          </a:bodyPr>
          <a:lstStyle/>
          <a:p>
            <a:r>
              <a:rPr lang="en-GB" sz="1400" dirty="0" smtClean="0"/>
              <a:t>"This is my last Facebook post and I'm </a:t>
            </a:r>
            <a:r>
              <a:rPr lang="en-GB" sz="1400" dirty="0" err="1" smtClean="0"/>
              <a:t>gonna</a:t>
            </a:r>
            <a:r>
              <a:rPr lang="en-GB" sz="1400" dirty="0" smtClean="0"/>
              <a:t> leave </a:t>
            </a:r>
            <a:r>
              <a:rPr lang="en-GB" sz="1400" dirty="0" err="1" smtClean="0"/>
              <a:t>facebook</a:t>
            </a:r>
            <a:r>
              <a:rPr lang="en-GB" sz="1400" dirty="0" smtClean="0"/>
              <a:t> with this. Linda Johnson [his mom]  has never worked as a house worker making 100,000 dollars a year and I will not be a Mississippi state bulldog and I'm not considering Mississippi state anymore </a:t>
            </a:r>
            <a:r>
              <a:rPr lang="en-GB" sz="1400" dirty="0" err="1" smtClean="0"/>
              <a:t>bc</a:t>
            </a:r>
            <a:r>
              <a:rPr lang="en-GB" sz="1400" dirty="0" smtClean="0"/>
              <a:t> you have constantly comment on my page send me crazy inboxes and has made my recruiting experience a living nightmare. Goodbye </a:t>
            </a:r>
            <a:r>
              <a:rPr lang="en-GB" sz="1400" dirty="0" err="1" smtClean="0"/>
              <a:t>facebook</a:t>
            </a:r>
            <a:r>
              <a:rPr lang="en-GB" sz="1400" dirty="0" smtClean="0"/>
              <a:t>."</a:t>
            </a:r>
            <a:endParaRPr lang="en-GB" sz="1400" dirty="0"/>
          </a:p>
        </p:txBody>
      </p:sp>
      <p:sp>
        <p:nvSpPr>
          <p:cNvPr id="6" name="Rounded Rectangular Callout 5"/>
          <p:cNvSpPr/>
          <p:nvPr/>
        </p:nvSpPr>
        <p:spPr>
          <a:xfrm>
            <a:off x="323528" y="1844824"/>
            <a:ext cx="3888432" cy="1800200"/>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Goodbye </a:t>
            </a:r>
            <a:r>
              <a:rPr lang="en-US" sz="4800" dirty="0" err="1" smtClean="0"/>
              <a:t>facebook</a:t>
            </a:r>
            <a:r>
              <a:rPr lang="en-US" sz="4800" dirty="0" smtClean="0"/>
              <a:t>.</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Two Kinds of Two Kinds</a:t>
            </a:r>
            <a:br>
              <a:rPr lang="en-US" sz="3200" dirty="0" smtClean="0"/>
            </a:br>
            <a:r>
              <a:rPr lang="en-US" sz="3200" dirty="0" smtClean="0"/>
              <a:t>of Social Media</a:t>
            </a:r>
            <a:endParaRPr lang="en-US" sz="3200" dirty="0"/>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188208" y="2693949"/>
            <a:ext cx="1519968" cy="830997"/>
          </a:xfrm>
          <a:prstGeom prst="rect">
            <a:avLst/>
          </a:prstGeom>
          <a:noFill/>
          <a:ln>
            <a:solidFill>
              <a:schemeClr val="bg1"/>
            </a:solidFill>
          </a:ln>
        </p:spPr>
        <p:txBody>
          <a:bodyPr wrap="none" rtlCol="0">
            <a:spAutoFit/>
          </a:bodyPr>
          <a:lstStyle/>
          <a:p>
            <a:pPr algn="ctr"/>
            <a:r>
              <a:rPr lang="en-US" sz="2400" dirty="0" smtClean="0">
                <a:solidFill>
                  <a:schemeClr val="tx2">
                    <a:lumMod val="75000"/>
                  </a:schemeClr>
                </a:solidFill>
              </a:rPr>
              <a:t>Good </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13" name="TextBox 12"/>
          <p:cNvSpPr txBox="1"/>
          <p:nvPr/>
        </p:nvSpPr>
        <p:spPr>
          <a:xfrm>
            <a:off x="1211563" y="4717974"/>
            <a:ext cx="1519968" cy="830997"/>
          </a:xfrm>
          <a:prstGeom prst="rect">
            <a:avLst/>
          </a:prstGeom>
          <a:noFill/>
        </p:spPr>
        <p:txBody>
          <a:bodyPr wrap="none" rtlCol="0">
            <a:spAutoFit/>
          </a:bodyPr>
          <a:lstStyle/>
          <a:p>
            <a:pPr algn="ctr"/>
            <a:r>
              <a:rPr lang="en-US" sz="2400" dirty="0" smtClean="0">
                <a:solidFill>
                  <a:schemeClr val="tx2">
                    <a:lumMod val="75000"/>
                  </a:schemeClr>
                </a:solidFill>
              </a:rPr>
              <a:t>Bad</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8" name="TextBox 7"/>
          <p:cNvSpPr txBox="1"/>
          <p:nvPr/>
        </p:nvSpPr>
        <p:spPr>
          <a:xfrm>
            <a:off x="2930204" y="5991671"/>
            <a:ext cx="1641796" cy="830997"/>
          </a:xfrm>
          <a:prstGeom prst="rect">
            <a:avLst/>
          </a:prstGeom>
          <a:noFill/>
        </p:spPr>
        <p:txBody>
          <a:bodyPr wrap="none" rtlCol="0">
            <a:spAutoFit/>
          </a:bodyPr>
          <a:lstStyle/>
          <a:p>
            <a:r>
              <a:rPr lang="en-US" sz="2400" dirty="0" smtClean="0">
                <a:solidFill>
                  <a:schemeClr val="tx2">
                    <a:lumMod val="75000"/>
                  </a:schemeClr>
                </a:solidFill>
              </a:rPr>
              <a:t>Prophets,</a:t>
            </a:r>
          </a:p>
          <a:p>
            <a:r>
              <a:rPr lang="en-US" sz="2400" dirty="0" smtClean="0">
                <a:solidFill>
                  <a:schemeClr val="tx2">
                    <a:lumMod val="75000"/>
                  </a:schemeClr>
                </a:solidFill>
              </a:rPr>
              <a:t>Individuals</a:t>
            </a:r>
            <a:endParaRPr lang="en-US" sz="2400" dirty="0">
              <a:solidFill>
                <a:schemeClr val="tx2">
                  <a:lumMod val="75000"/>
                </a:schemeClr>
              </a:solidFill>
            </a:endParaRPr>
          </a:p>
        </p:txBody>
      </p:sp>
      <p:sp>
        <p:nvSpPr>
          <p:cNvPr id="9" name="TextBox 8"/>
          <p:cNvSpPr txBox="1"/>
          <p:nvPr/>
        </p:nvSpPr>
        <p:spPr>
          <a:xfrm>
            <a:off x="5222477" y="5982379"/>
            <a:ext cx="2085827" cy="830997"/>
          </a:xfrm>
          <a:prstGeom prst="rect">
            <a:avLst/>
          </a:prstGeom>
          <a:noFill/>
        </p:spPr>
        <p:txBody>
          <a:bodyPr wrap="none" rtlCol="0">
            <a:spAutoFit/>
          </a:bodyPr>
          <a:lstStyle/>
          <a:p>
            <a:r>
              <a:rPr lang="en-US" sz="2400" dirty="0" smtClean="0">
                <a:solidFill>
                  <a:schemeClr val="tx2">
                    <a:lumMod val="75000"/>
                  </a:schemeClr>
                </a:solidFill>
              </a:rPr>
              <a:t>Priests,</a:t>
            </a:r>
          </a:p>
          <a:p>
            <a:r>
              <a:rPr lang="en-US" sz="2400" dirty="0" smtClean="0">
                <a:solidFill>
                  <a:schemeClr val="tx2">
                    <a:lumMod val="75000"/>
                  </a:schemeClr>
                </a:solidFill>
              </a:rPr>
              <a:t>Organizations</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4560667a-f58d-4be2-8c90-665f7a1d8342"/>
          <p:cNvPicPr>
            <a:picLocks noChangeAspect="1" noChangeArrowheads="1"/>
          </p:cNvPicPr>
          <p:nvPr/>
        </p:nvPicPr>
        <p:blipFill>
          <a:blip r:embed="rId3" cstate="print"/>
          <a:srcRect/>
          <a:stretch>
            <a:fillRect/>
          </a:stretch>
        </p:blipFill>
        <p:spPr bwMode="auto">
          <a:xfrm>
            <a:off x="-36512" y="-27384"/>
            <a:ext cx="9201150" cy="6820853"/>
          </a:xfrm>
          <a:prstGeom prst="rect">
            <a:avLst/>
          </a:prstGeom>
          <a:noFill/>
          <a:ln w="9525">
            <a:noFill/>
            <a:miter lim="800000"/>
            <a:headEnd/>
            <a:tailEnd/>
          </a:ln>
        </p:spPr>
      </p:pic>
      <p:sp>
        <p:nvSpPr>
          <p:cNvPr id="4" name="Rounded Rectangular Callout 3"/>
          <p:cNvSpPr/>
          <p:nvPr/>
        </p:nvSpPr>
        <p:spPr>
          <a:xfrm>
            <a:off x="4139952" y="3140968"/>
            <a:ext cx="4824536" cy="2664296"/>
          </a:xfrm>
          <a:prstGeom prst="wedgeRoundRectCallout">
            <a:avLst>
              <a:gd name="adj1" fmla="val -80538"/>
              <a:gd name="adj2" fmla="val -47602"/>
              <a:gd name="adj3"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Crowd-sourcing</a:t>
            </a:r>
            <a:r>
              <a:rPr lang="en-GB" sz="3200" dirty="0" smtClean="0"/>
              <a:t>  </a:t>
            </a:r>
            <a:r>
              <a:rPr lang="en-GB" sz="4400" dirty="0" smtClean="0"/>
              <a:t>the Border Patrol in Texas</a:t>
            </a:r>
            <a:endParaRPr lang="en-GB"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32656"/>
            <a:ext cx="6858000" cy="1161182"/>
          </a:xfrm>
        </p:spPr>
        <p:txBody>
          <a:bodyPr/>
          <a:lstStyle/>
          <a:p>
            <a:r>
              <a:rPr lang="en-US" sz="3200" dirty="0" smtClean="0"/>
              <a:t>Some things the Prophets don’t want to hear </a:t>
            </a:r>
            <a:endParaRPr lang="en-US" sz="3200" dirty="0"/>
          </a:p>
        </p:txBody>
      </p:sp>
      <p:sp>
        <p:nvSpPr>
          <p:cNvPr id="3" name="Content Placeholder 2"/>
          <p:cNvSpPr>
            <a:spLocks noGrp="1"/>
          </p:cNvSpPr>
          <p:nvPr>
            <p:ph idx="1"/>
          </p:nvPr>
        </p:nvSpPr>
        <p:spPr>
          <a:xfrm>
            <a:off x="1619672" y="1676400"/>
            <a:ext cx="7344816" cy="4632920"/>
          </a:xfrm>
        </p:spPr>
        <p:txBody>
          <a:bodyPr/>
          <a:lstStyle/>
          <a:p>
            <a:r>
              <a:rPr lang="en-US" dirty="0" smtClean="0"/>
              <a:t>	</a:t>
            </a:r>
            <a:r>
              <a:rPr lang="en-US" b="0" dirty="0" smtClean="0"/>
              <a:t>“James </a:t>
            </a:r>
            <a:r>
              <a:rPr lang="en-US" b="0" dirty="0" err="1" smtClean="0"/>
              <a:t>Gleick</a:t>
            </a:r>
            <a:r>
              <a:rPr lang="en-US" b="0" dirty="0" smtClean="0"/>
              <a:t> is </a:t>
            </a:r>
            <a:r>
              <a:rPr lang="en-US" sz="2800" dirty="0" smtClean="0">
                <a:solidFill>
                  <a:schemeClr val="accent6">
                    <a:lumMod val="50000"/>
                  </a:schemeClr>
                </a:solidFill>
              </a:rPr>
              <a:t>asking whether information</a:t>
            </a:r>
            <a:r>
              <a:rPr lang="en-US" sz="2800" b="0" dirty="0" smtClean="0">
                <a:solidFill>
                  <a:schemeClr val="accent6">
                    <a:lumMod val="50000"/>
                  </a:schemeClr>
                </a:solidFill>
              </a:rPr>
              <a:t> </a:t>
            </a:r>
            <a:r>
              <a:rPr lang="en-US" b="0" dirty="0" smtClean="0"/>
              <a:t>has become </a:t>
            </a:r>
            <a:r>
              <a:rPr lang="en-US" sz="3600" dirty="0" smtClean="0">
                <a:solidFill>
                  <a:schemeClr val="accent6">
                    <a:lumMod val="50000"/>
                  </a:schemeClr>
                </a:solidFill>
              </a:rPr>
              <a:t>the new crack</a:t>
            </a:r>
            <a:r>
              <a:rPr lang="en-US" sz="2400" b="0" dirty="0" smtClean="0"/>
              <a:t>. </a:t>
            </a:r>
            <a:r>
              <a:rPr lang="en-US" b="0" dirty="0" err="1" smtClean="0"/>
              <a:t>Evgeny</a:t>
            </a:r>
            <a:r>
              <a:rPr lang="en-US" b="0" dirty="0" smtClean="0"/>
              <a:t> </a:t>
            </a:r>
            <a:r>
              <a:rPr lang="en-US" b="0" dirty="0" err="1" smtClean="0"/>
              <a:t>Morozov</a:t>
            </a:r>
            <a:r>
              <a:rPr lang="en-US" b="0" dirty="0" smtClean="0"/>
              <a:t> and Malcolm </a:t>
            </a:r>
            <a:r>
              <a:rPr lang="en-US" b="0" dirty="0" err="1" smtClean="0"/>
              <a:t>Gladwell</a:t>
            </a:r>
            <a:r>
              <a:rPr lang="en-US" b="0" dirty="0" smtClean="0"/>
              <a:t> are asking whether it really is the case… that more Internet </a:t>
            </a:r>
            <a:r>
              <a:rPr lang="en-US" sz="2800" dirty="0" smtClean="0">
                <a:solidFill>
                  <a:schemeClr val="accent6">
                    <a:lumMod val="50000"/>
                  </a:schemeClr>
                </a:solidFill>
              </a:rPr>
              <a:t>always means more </a:t>
            </a:r>
            <a:r>
              <a:rPr lang="en-US" sz="3600" dirty="0" smtClean="0">
                <a:solidFill>
                  <a:schemeClr val="accent6">
                    <a:lumMod val="50000"/>
                  </a:schemeClr>
                </a:solidFill>
              </a:rPr>
              <a:t>freedom and openness</a:t>
            </a:r>
            <a:r>
              <a:rPr lang="en-US" sz="3600" b="0" dirty="0" smtClean="0"/>
              <a:t>.</a:t>
            </a:r>
            <a:r>
              <a:rPr lang="en-US" sz="2400" b="0" dirty="0" smtClean="0"/>
              <a:t> </a:t>
            </a:r>
            <a:r>
              <a:rPr lang="en-US" b="0" dirty="0" smtClean="0"/>
              <a:t>Nicholas Carr is asking whether we are </a:t>
            </a:r>
            <a:r>
              <a:rPr lang="en-US" sz="2800" dirty="0" smtClean="0">
                <a:solidFill>
                  <a:schemeClr val="accent6">
                    <a:lumMod val="50000"/>
                  </a:schemeClr>
                </a:solidFill>
              </a:rPr>
              <a:t>losing our powers of </a:t>
            </a:r>
            <a:r>
              <a:rPr lang="en-US" sz="3600" dirty="0" smtClean="0">
                <a:solidFill>
                  <a:schemeClr val="accent6">
                    <a:lumMod val="50000"/>
                  </a:schemeClr>
                </a:solidFill>
              </a:rPr>
              <a:t>reading and writing</a:t>
            </a:r>
            <a:r>
              <a:rPr lang="en-US" sz="3200" b="0" dirty="0" smtClean="0"/>
              <a:t>.</a:t>
            </a:r>
            <a:r>
              <a:rPr lang="en-US" sz="2400" b="0" dirty="0" smtClean="0"/>
              <a:t> </a:t>
            </a:r>
            <a:r>
              <a:rPr lang="en-US" b="0" dirty="0" smtClean="0"/>
              <a:t>Scientists around the world are asking what this new oxygen of </a:t>
            </a:r>
            <a:r>
              <a:rPr lang="en-US" sz="3200" dirty="0" smtClean="0">
                <a:solidFill>
                  <a:schemeClr val="accent6">
                    <a:lumMod val="50000"/>
                  </a:schemeClr>
                </a:solidFill>
              </a:rPr>
              <a:t>constant connectedness </a:t>
            </a:r>
            <a:r>
              <a:rPr lang="en-US" b="0" dirty="0" smtClean="0"/>
              <a:t>does to our brains</a:t>
            </a:r>
            <a:r>
              <a:rPr lang="en-US" sz="2400" b="0" dirty="0" smtClean="0"/>
              <a:t>.” </a:t>
            </a:r>
            <a:r>
              <a:rPr lang="en-US" sz="2400" b="0" i="1" dirty="0" smtClean="0"/>
              <a:t>                               </a:t>
            </a:r>
            <a:r>
              <a:rPr lang="en-US" b="0" i="1" dirty="0" smtClean="0"/>
              <a:t>–International Herald Tribune</a:t>
            </a:r>
            <a:endParaRPr lang="en-US" sz="2400" b="0" i="1" dirty="0" smtClean="0"/>
          </a:p>
          <a:p>
            <a:endParaRPr lang="en-US" sz="2400" b="0" dirty="0"/>
          </a:p>
        </p:txBody>
      </p:sp>
      <p:sp>
        <p:nvSpPr>
          <p:cNvPr id="4" name="TextBox 3"/>
          <p:cNvSpPr txBox="1"/>
          <p:nvPr/>
        </p:nvSpPr>
        <p:spPr>
          <a:xfrm rot="856107">
            <a:off x="-360040" y="241150"/>
            <a:ext cx="720080" cy="7017306"/>
          </a:xfrm>
          <a:prstGeom prst="rect">
            <a:avLst/>
          </a:prstGeom>
          <a:noFill/>
          <a:effectLst>
            <a:reflection blurRad="6350" stA="50000" endA="300" endPos="55000" dir="5400000" sy="-100000" algn="bl" rotWithShape="0"/>
          </a:effectLst>
        </p:spPr>
        <p:txBody>
          <a:bodyPr wrap="square" rtlCol="0">
            <a:spAutoFit/>
          </a:bodyPr>
          <a:lstStyle/>
          <a:p>
            <a:r>
              <a:rPr lang="en-US" sz="45000"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a:t>
            </a:r>
            <a:endParaRPr lang="en-US" sz="45000" dirty="0">
              <a:solidFill>
                <a:srgbClr val="00B050"/>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rot="257866">
            <a:off x="467544" y="1221839"/>
            <a:ext cx="8568952" cy="5661248"/>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332656"/>
            <a:ext cx="6858000" cy="1161182"/>
          </a:xfrm>
        </p:spPr>
        <p:txBody>
          <a:bodyPr/>
          <a:lstStyle/>
          <a:p>
            <a:r>
              <a:rPr lang="en-US" sz="3200" dirty="0" smtClean="0"/>
              <a:t>Some things the Priests don’t want to hear</a:t>
            </a:r>
            <a:endParaRPr lang="en-US" sz="3200" dirty="0"/>
          </a:p>
        </p:txBody>
      </p:sp>
      <p:sp>
        <p:nvSpPr>
          <p:cNvPr id="3" name="Content Placeholder 2"/>
          <p:cNvSpPr>
            <a:spLocks noGrp="1"/>
          </p:cNvSpPr>
          <p:nvPr>
            <p:ph idx="1"/>
          </p:nvPr>
        </p:nvSpPr>
        <p:spPr>
          <a:xfrm>
            <a:off x="1115616" y="1916832"/>
            <a:ext cx="6858000" cy="4392488"/>
          </a:xfrm>
        </p:spPr>
        <p:txBody>
          <a:bodyPr/>
          <a:lstStyle/>
          <a:p>
            <a:pPr algn="ctr"/>
            <a:r>
              <a:rPr lang="en-US" sz="2400" b="0" dirty="0" smtClean="0"/>
              <a:t>	“</a:t>
            </a:r>
            <a:r>
              <a:rPr lang="en-US" sz="3200" dirty="0" smtClean="0"/>
              <a:t>Cloud </a:t>
            </a:r>
            <a:r>
              <a:rPr lang="en-US" sz="3200" i="1" dirty="0" smtClean="0"/>
              <a:t>computing </a:t>
            </a:r>
            <a:r>
              <a:rPr lang="en-US" sz="3200" b="0" i="1" dirty="0" smtClean="0"/>
              <a:t>- </a:t>
            </a:r>
            <a:r>
              <a:rPr lang="en-US" b="0" dirty="0" smtClean="0"/>
              <a:t>any computing over the Internet- just </a:t>
            </a:r>
            <a:r>
              <a:rPr lang="en-US" b="0" i="1" dirty="0" smtClean="0"/>
              <a:t> </a:t>
            </a:r>
            <a:r>
              <a:rPr lang="en-US" sz="2400" b="0" i="1" dirty="0" smtClean="0"/>
              <a:t> </a:t>
            </a:r>
            <a:r>
              <a:rPr lang="en-US" sz="2800" dirty="0" smtClean="0"/>
              <a:t>isn't as good as enterprise computing. It's not as secure, not as fast, not as reliable</a:t>
            </a:r>
            <a:r>
              <a:rPr lang="en-US" sz="3200" dirty="0" smtClean="0"/>
              <a:t> </a:t>
            </a:r>
            <a:r>
              <a:rPr lang="en-US" b="0" dirty="0" smtClean="0"/>
              <a:t>as your internal network.  But like all disruptions, it's getting bigger and better.  </a:t>
            </a:r>
            <a:r>
              <a:rPr lang="en-US" sz="2800" dirty="0" smtClean="0"/>
              <a:t>As it does, it pulls applications, one by one, out of the corporate network into its world. ”  </a:t>
            </a:r>
            <a:endParaRPr lang="en-US" dirty="0" smtClean="0"/>
          </a:p>
          <a:p>
            <a:r>
              <a:rPr lang="en-US" b="0" dirty="0" smtClean="0"/>
              <a:t>	                            </a:t>
            </a:r>
            <a:r>
              <a:rPr lang="en-US" b="0" i="1" dirty="0" smtClean="0"/>
              <a:t>--Clay Christensen, </a:t>
            </a:r>
          </a:p>
          <a:p>
            <a:endParaRPr lang="en-US" sz="24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619672" y="2276872"/>
            <a:ext cx="6336704" cy="864096"/>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19672" y="4077072"/>
            <a:ext cx="6336704" cy="864096"/>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619672" y="5733256"/>
            <a:ext cx="6336704" cy="864096"/>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971600" y="4797152"/>
            <a:ext cx="6408712" cy="1440160"/>
          </a:xfrm>
          <a:prstGeom prst="rightArrow">
            <a:avLst>
              <a:gd name="adj1" fmla="val 50000"/>
              <a:gd name="adj2" fmla="val 50858"/>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971600" y="3068960"/>
            <a:ext cx="6408712" cy="1440160"/>
          </a:xfrm>
          <a:prstGeom prst="rightArrow">
            <a:avLst>
              <a:gd name="adj1" fmla="val 50000"/>
              <a:gd name="adj2" fmla="val 50858"/>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1043608" y="1340768"/>
            <a:ext cx="6408712" cy="1440160"/>
          </a:xfrm>
          <a:prstGeom prst="rightArrow">
            <a:avLst>
              <a:gd name="adj1" fmla="val 50000"/>
              <a:gd name="adj2" fmla="val 50858"/>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Problem of Unintended Consequences</a:t>
            </a:r>
            <a:endParaRPr lang="en-US" dirty="0"/>
          </a:p>
        </p:txBody>
      </p:sp>
      <p:sp>
        <p:nvSpPr>
          <p:cNvPr id="5" name="TextBox 4"/>
          <p:cNvSpPr txBox="1"/>
          <p:nvPr/>
        </p:nvSpPr>
        <p:spPr>
          <a:xfrm>
            <a:off x="1259632" y="1825660"/>
            <a:ext cx="5904656"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solidFill>
                  <a:schemeClr val="bg1"/>
                </a:solidFill>
              </a:rPr>
              <a:t>Higher participation </a:t>
            </a:r>
            <a:endParaRPr lang="en-US" sz="2800" dirty="0">
              <a:solidFill>
                <a:schemeClr val="bg1"/>
              </a:solidFill>
            </a:endParaRPr>
          </a:p>
        </p:txBody>
      </p:sp>
      <p:sp>
        <p:nvSpPr>
          <p:cNvPr id="17" name="TextBox 16"/>
          <p:cNvSpPr txBox="1"/>
          <p:nvPr/>
        </p:nvSpPr>
        <p:spPr>
          <a:xfrm>
            <a:off x="1691680" y="2545740"/>
            <a:ext cx="5688632"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34950" indent="-234950"/>
            <a:r>
              <a:rPr lang="en-US" sz="2400" dirty="0" smtClean="0"/>
              <a:t>Untimely decision-making</a:t>
            </a:r>
          </a:p>
        </p:txBody>
      </p:sp>
      <p:sp>
        <p:nvSpPr>
          <p:cNvPr id="22" name="TextBox 21"/>
          <p:cNvSpPr txBox="1"/>
          <p:nvPr/>
        </p:nvSpPr>
        <p:spPr>
          <a:xfrm>
            <a:off x="1331640" y="3553852"/>
            <a:ext cx="5904656"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solidFill>
                  <a:schemeClr val="bg1"/>
                </a:solidFill>
              </a:rPr>
              <a:t>Increased demand for fast data</a:t>
            </a:r>
            <a:endParaRPr lang="en-US" sz="2800" dirty="0">
              <a:solidFill>
                <a:schemeClr val="bg1"/>
              </a:solidFill>
            </a:endParaRPr>
          </a:p>
        </p:txBody>
      </p:sp>
      <p:sp>
        <p:nvSpPr>
          <p:cNvPr id="23" name="TextBox 22"/>
          <p:cNvSpPr txBox="1"/>
          <p:nvPr/>
        </p:nvSpPr>
        <p:spPr>
          <a:xfrm>
            <a:off x="1763688" y="4293096"/>
            <a:ext cx="6120680"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34950" indent="-234950"/>
            <a:r>
              <a:rPr lang="en-US" sz="2400" dirty="0" smtClean="0"/>
              <a:t>More work responding to HQ than for Field</a:t>
            </a:r>
          </a:p>
        </p:txBody>
      </p:sp>
      <p:sp>
        <p:nvSpPr>
          <p:cNvPr id="28" name="TextBox 27"/>
          <p:cNvSpPr txBox="1"/>
          <p:nvPr/>
        </p:nvSpPr>
        <p:spPr>
          <a:xfrm>
            <a:off x="1907704" y="6002124"/>
            <a:ext cx="5688632"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34950" indent="-234950"/>
            <a:r>
              <a:rPr lang="en-US" sz="2400" dirty="0" smtClean="0">
                <a:sym typeface="Wingdings"/>
              </a:rPr>
              <a:t>Cannot read all the daily email</a:t>
            </a:r>
            <a:endParaRPr lang="en-US" sz="2400" dirty="0"/>
          </a:p>
        </p:txBody>
      </p:sp>
      <p:sp>
        <p:nvSpPr>
          <p:cNvPr id="27" name="TextBox 26"/>
          <p:cNvSpPr txBox="1"/>
          <p:nvPr/>
        </p:nvSpPr>
        <p:spPr>
          <a:xfrm>
            <a:off x="1259632" y="4797152"/>
            <a:ext cx="6192688" cy="95410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en-US" sz="2800" dirty="0" smtClean="0"/>
          </a:p>
          <a:p>
            <a:r>
              <a:rPr lang="en-US" sz="2800" dirty="0" smtClean="0">
                <a:solidFill>
                  <a:schemeClr val="bg1"/>
                </a:solidFill>
              </a:rPr>
              <a:t>Faster communication with email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l="1336" t="8939" b="5279"/>
          <a:stretch>
            <a:fillRect/>
          </a:stretch>
        </p:blipFill>
        <p:spPr bwMode="auto">
          <a:xfrm>
            <a:off x="762000" y="1600200"/>
            <a:ext cx="7086600" cy="4953000"/>
          </a:xfrm>
          <a:prstGeom prst="rect">
            <a:avLst/>
          </a:prstGeom>
          <a:noFill/>
          <a:ln w="9525">
            <a:noFill/>
            <a:miter lim="800000"/>
            <a:headEnd/>
            <a:tailEnd/>
          </a:ln>
          <a:effectLst/>
        </p:spPr>
      </p:pic>
      <p:sp>
        <p:nvSpPr>
          <p:cNvPr id="2" name="Title 1"/>
          <p:cNvSpPr>
            <a:spLocks noGrp="1"/>
          </p:cNvSpPr>
          <p:nvPr>
            <p:ph type="title"/>
          </p:nvPr>
        </p:nvSpPr>
        <p:spPr>
          <a:xfrm>
            <a:off x="1835696" y="228600"/>
            <a:ext cx="6774904" cy="1143000"/>
          </a:xfrm>
        </p:spPr>
        <p:txBody>
          <a:bodyPr/>
          <a:lstStyle/>
          <a:p>
            <a:r>
              <a:rPr lang="en-US" dirty="0" smtClean="0"/>
              <a:t>Flows of Data </a:t>
            </a:r>
            <a:r>
              <a:rPr lang="en-US" dirty="0" smtClean="0"/>
              <a:t>to </a:t>
            </a:r>
            <a:r>
              <a:rPr lang="en-US" dirty="0" smtClean="0"/>
              <a:t>Crises Response</a:t>
            </a:r>
            <a:endParaRPr lang="en-US" dirty="0"/>
          </a:p>
        </p:txBody>
      </p:sp>
      <p:sp>
        <p:nvSpPr>
          <p:cNvPr id="4" name="TextBox 3"/>
          <p:cNvSpPr txBox="1"/>
          <p:nvPr/>
        </p:nvSpPr>
        <p:spPr>
          <a:xfrm>
            <a:off x="6692534" y="6059269"/>
            <a:ext cx="2375266" cy="646331"/>
          </a:xfrm>
          <a:prstGeom prst="rect">
            <a:avLst/>
          </a:prstGeom>
          <a:noFill/>
        </p:spPr>
        <p:txBody>
          <a:bodyPr wrap="none" rtlCol="0">
            <a:spAutoFit/>
          </a:bodyPr>
          <a:lstStyle/>
          <a:p>
            <a:pPr algn="r"/>
            <a:r>
              <a:rPr lang="en-US" sz="1200" i="1" dirty="0" smtClean="0"/>
              <a:t>Flows of Data to Crises Response</a:t>
            </a:r>
          </a:p>
          <a:p>
            <a:pPr algn="r"/>
            <a:r>
              <a:rPr lang="en-US" sz="1200" i="1" dirty="0" smtClean="0"/>
              <a:t>“Disaster Relief 2.0”, </a:t>
            </a:r>
          </a:p>
          <a:p>
            <a:pPr algn="r"/>
            <a:r>
              <a:rPr lang="en-US" sz="1200" i="1" dirty="0" smtClean="0"/>
              <a:t>UN Foundation report, March 2011</a:t>
            </a:r>
            <a:endParaRPr lang="en-US" sz="1200" i="1" dirty="0"/>
          </a:p>
        </p:txBody>
      </p:sp>
      <p:sp>
        <p:nvSpPr>
          <p:cNvPr id="8" name="TextBox 7"/>
          <p:cNvSpPr txBox="1"/>
          <p:nvPr/>
        </p:nvSpPr>
        <p:spPr>
          <a:xfrm>
            <a:off x="7092280" y="5181600"/>
            <a:ext cx="1981200" cy="369332"/>
          </a:xfrm>
          <a:prstGeom prst="rect">
            <a:avLst/>
          </a:prstGeom>
          <a:solidFill>
            <a:schemeClr val="tx2">
              <a:lumMod val="60000"/>
              <a:lumOff val="40000"/>
            </a:schemeClr>
          </a:solidFill>
        </p:spPr>
        <p:txBody>
          <a:bodyPr wrap="square" rtlCol="0">
            <a:spAutoFit/>
          </a:bodyPr>
          <a:lstStyle/>
          <a:p>
            <a:r>
              <a:rPr lang="en-US" dirty="0" smtClean="0"/>
              <a:t>1.0 Data volume</a:t>
            </a:r>
            <a:endParaRPr lang="en-US" dirty="0"/>
          </a:p>
        </p:txBody>
      </p:sp>
      <p:sp>
        <p:nvSpPr>
          <p:cNvPr id="9" name="Rectangle 8"/>
          <p:cNvSpPr/>
          <p:nvPr/>
        </p:nvSpPr>
        <p:spPr>
          <a:xfrm>
            <a:off x="611560" y="1700808"/>
            <a:ext cx="295232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1560" y="3501008"/>
            <a:ext cx="295232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492896"/>
            <a:ext cx="1581944" cy="1440160"/>
          </a:xfrm>
          <a:prstGeom prst="ellipse">
            <a:avLst/>
          </a:prstGeom>
          <a:solidFill>
            <a:schemeClr val="accent1"/>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  NGOs</a:t>
            </a:r>
            <a:endParaRPr lang="en-US" sz="24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l="1336" t="8939" b="5279"/>
          <a:stretch>
            <a:fillRect/>
          </a:stretch>
        </p:blipFill>
        <p:spPr bwMode="auto">
          <a:xfrm>
            <a:off x="762000" y="1600200"/>
            <a:ext cx="7086600" cy="4953000"/>
          </a:xfrm>
          <a:prstGeom prst="rect">
            <a:avLst/>
          </a:prstGeom>
          <a:noFill/>
          <a:ln w="9525">
            <a:noFill/>
            <a:miter lim="800000"/>
            <a:headEnd/>
            <a:tailEnd/>
          </a:ln>
          <a:effectLst/>
        </p:spPr>
      </p:pic>
      <p:sp>
        <p:nvSpPr>
          <p:cNvPr id="12" name="Oval 11"/>
          <p:cNvSpPr/>
          <p:nvPr/>
        </p:nvSpPr>
        <p:spPr>
          <a:xfrm>
            <a:off x="685800" y="2645296"/>
            <a:ext cx="1581944" cy="1440160"/>
          </a:xfrm>
          <a:prstGeom prst="ellipse">
            <a:avLst/>
          </a:prstGeom>
          <a:solidFill>
            <a:schemeClr val="accent1"/>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  NGOs</a:t>
            </a:r>
            <a:endParaRPr lang="en-US" sz="2400" dirty="0"/>
          </a:p>
        </p:txBody>
      </p:sp>
      <p:sp>
        <p:nvSpPr>
          <p:cNvPr id="2" name="Title 1"/>
          <p:cNvSpPr>
            <a:spLocks noGrp="1"/>
          </p:cNvSpPr>
          <p:nvPr>
            <p:ph type="title"/>
          </p:nvPr>
        </p:nvSpPr>
        <p:spPr>
          <a:xfrm>
            <a:off x="1979712" y="228600"/>
            <a:ext cx="6630888" cy="1143000"/>
          </a:xfrm>
        </p:spPr>
        <p:txBody>
          <a:bodyPr/>
          <a:lstStyle/>
          <a:p>
            <a:pPr algn="ctr"/>
            <a:r>
              <a:rPr lang="en-US" dirty="0" smtClean="0"/>
              <a:t>Data Overload</a:t>
            </a:r>
            <a:endParaRPr lang="en-US" dirty="0"/>
          </a:p>
        </p:txBody>
      </p:sp>
      <p:sp>
        <p:nvSpPr>
          <p:cNvPr id="4" name="TextBox 3"/>
          <p:cNvSpPr txBox="1"/>
          <p:nvPr/>
        </p:nvSpPr>
        <p:spPr>
          <a:xfrm>
            <a:off x="6692534" y="6059269"/>
            <a:ext cx="2375266" cy="646331"/>
          </a:xfrm>
          <a:prstGeom prst="rect">
            <a:avLst/>
          </a:prstGeom>
          <a:noFill/>
        </p:spPr>
        <p:txBody>
          <a:bodyPr wrap="none" rtlCol="0">
            <a:spAutoFit/>
          </a:bodyPr>
          <a:lstStyle/>
          <a:p>
            <a:pPr algn="r"/>
            <a:r>
              <a:rPr lang="en-US" sz="1200" i="1" dirty="0" smtClean="0"/>
              <a:t>Flows of Data to Crises Response</a:t>
            </a:r>
          </a:p>
          <a:p>
            <a:pPr algn="r"/>
            <a:r>
              <a:rPr lang="en-US" sz="1200" i="1" dirty="0" smtClean="0"/>
              <a:t>“Disaster Relief 2.0”, </a:t>
            </a:r>
          </a:p>
          <a:p>
            <a:pPr algn="r"/>
            <a:r>
              <a:rPr lang="en-US" sz="1200" i="1" dirty="0" smtClean="0"/>
              <a:t>UN Foundation report, March 2011</a:t>
            </a:r>
            <a:endParaRPr lang="en-US" sz="1200" i="1" dirty="0"/>
          </a:p>
        </p:txBody>
      </p:sp>
      <p:sp>
        <p:nvSpPr>
          <p:cNvPr id="5" name="Oval 4"/>
          <p:cNvSpPr/>
          <p:nvPr/>
        </p:nvSpPr>
        <p:spPr>
          <a:xfrm>
            <a:off x="107504" y="1023392"/>
            <a:ext cx="3352800" cy="1901552"/>
          </a:xfrm>
          <a:prstGeom prst="ellipse">
            <a:avLst/>
          </a:prstGeom>
          <a:solidFill>
            <a:schemeClr val="accent6">
              <a:lumMod val="75000"/>
            </a:schemeClr>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Volunteers</a:t>
            </a:r>
          </a:p>
          <a:p>
            <a:pPr algn="ctr"/>
            <a:r>
              <a:rPr lang="en-US" sz="3200" dirty="0" smtClean="0"/>
              <a:t> Techs</a:t>
            </a:r>
            <a:endParaRPr lang="en-US" sz="3200" dirty="0"/>
          </a:p>
        </p:txBody>
      </p:sp>
      <p:sp>
        <p:nvSpPr>
          <p:cNvPr id="6" name="Oval 5"/>
          <p:cNvSpPr/>
          <p:nvPr/>
        </p:nvSpPr>
        <p:spPr>
          <a:xfrm>
            <a:off x="228600" y="3828256"/>
            <a:ext cx="3276600" cy="1905000"/>
          </a:xfrm>
          <a:prstGeom prst="ellipse">
            <a:avLst/>
          </a:prstGeom>
          <a:solidFill>
            <a:schemeClr val="accent6">
              <a:lumMod val="75000"/>
            </a:schemeClr>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Beneficiaries</a:t>
            </a:r>
            <a:endParaRPr lang="en-US" sz="3200" dirty="0"/>
          </a:p>
        </p:txBody>
      </p:sp>
      <p:sp>
        <p:nvSpPr>
          <p:cNvPr id="8" name="TextBox 7"/>
          <p:cNvSpPr txBox="1"/>
          <p:nvPr/>
        </p:nvSpPr>
        <p:spPr>
          <a:xfrm>
            <a:off x="7092280" y="5181600"/>
            <a:ext cx="1981200" cy="369332"/>
          </a:xfrm>
          <a:prstGeom prst="rect">
            <a:avLst/>
          </a:prstGeom>
          <a:solidFill>
            <a:schemeClr val="tx2">
              <a:lumMod val="60000"/>
              <a:lumOff val="40000"/>
            </a:schemeClr>
          </a:solidFill>
        </p:spPr>
        <p:txBody>
          <a:bodyPr wrap="square" rtlCol="0">
            <a:spAutoFit/>
          </a:bodyPr>
          <a:lstStyle/>
          <a:p>
            <a:r>
              <a:rPr lang="en-US" dirty="0" smtClean="0"/>
              <a:t>1.0 Data volume</a:t>
            </a:r>
            <a:endParaRPr lang="en-US" dirty="0"/>
          </a:p>
        </p:txBody>
      </p:sp>
      <p:sp>
        <p:nvSpPr>
          <p:cNvPr id="9" name="TextBox 8"/>
          <p:cNvSpPr txBox="1"/>
          <p:nvPr/>
        </p:nvSpPr>
        <p:spPr>
          <a:xfrm>
            <a:off x="7092280" y="5574268"/>
            <a:ext cx="1981200" cy="369332"/>
          </a:xfrm>
          <a:prstGeom prst="rect">
            <a:avLst/>
          </a:prstGeom>
          <a:solidFill>
            <a:schemeClr val="accent6">
              <a:lumMod val="75000"/>
            </a:schemeClr>
          </a:solidFill>
        </p:spPr>
        <p:txBody>
          <a:bodyPr wrap="square" rtlCol="0">
            <a:spAutoFit/>
          </a:bodyPr>
          <a:lstStyle/>
          <a:p>
            <a:r>
              <a:rPr lang="en-US" dirty="0" smtClean="0"/>
              <a:t>2.0 Data volume</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grpId="1"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4" presetClass="emph" presetSubtype="2" fill="hold" grpId="0" nodeType="afterEffect">
                                  <p:stCondLst>
                                    <p:cond delay="0"/>
                                  </p:stCondLst>
                                  <p:childTnLst>
                                    <p:anim to="1.5" calcmode="lin" valueType="num">
                                      <p:cBhvr override="childStyle">
                                        <p:cTn id="32"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allAtOnce" animBg="1"/>
      <p:bldP spid="6"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Two Kinds of Two Kinds</a:t>
            </a:r>
            <a:br>
              <a:rPr lang="en-US" dirty="0" smtClean="0">
                <a:solidFill>
                  <a:schemeClr val="tx2">
                    <a:lumMod val="75000"/>
                  </a:schemeClr>
                </a:solidFill>
              </a:rPr>
            </a:br>
            <a:r>
              <a:rPr lang="en-US" dirty="0" smtClean="0">
                <a:solidFill>
                  <a:schemeClr val="tx2">
                    <a:lumMod val="75000"/>
                  </a:schemeClr>
                </a:solidFill>
              </a:rPr>
              <a:t>of Social Media</a:t>
            </a:r>
            <a:endParaRPr lang="en-US" dirty="0">
              <a:solidFill>
                <a:schemeClr val="tx2">
                  <a:lumMod val="75000"/>
                </a:schemeClr>
              </a:solidFill>
            </a:endParaRPr>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43808" y="6237312"/>
            <a:ext cx="1641796" cy="461665"/>
          </a:xfrm>
          <a:prstGeom prst="rect">
            <a:avLst/>
          </a:prstGeom>
          <a:noFill/>
        </p:spPr>
        <p:txBody>
          <a:bodyPr wrap="none" rtlCol="0">
            <a:spAutoFit/>
          </a:bodyPr>
          <a:lstStyle/>
          <a:p>
            <a:r>
              <a:rPr lang="en-US" sz="2400" dirty="0" smtClean="0">
                <a:solidFill>
                  <a:schemeClr val="tx2">
                    <a:lumMod val="75000"/>
                  </a:schemeClr>
                </a:solidFill>
              </a:rPr>
              <a:t>Individuals</a:t>
            </a:r>
            <a:endParaRPr lang="en-US" sz="2400" dirty="0">
              <a:solidFill>
                <a:schemeClr val="tx2">
                  <a:lumMod val="75000"/>
                </a:schemeClr>
              </a:solidFill>
            </a:endParaRPr>
          </a:p>
        </p:txBody>
      </p:sp>
      <p:sp>
        <p:nvSpPr>
          <p:cNvPr id="7" name="TextBox 6"/>
          <p:cNvSpPr txBox="1"/>
          <p:nvPr/>
        </p:nvSpPr>
        <p:spPr>
          <a:xfrm>
            <a:off x="5222477" y="6237312"/>
            <a:ext cx="2085827" cy="461665"/>
          </a:xfrm>
          <a:prstGeom prst="rect">
            <a:avLst/>
          </a:prstGeom>
          <a:noFill/>
        </p:spPr>
        <p:txBody>
          <a:bodyPr wrap="none" rtlCol="0">
            <a:spAutoFit/>
          </a:bodyPr>
          <a:lstStyle/>
          <a:p>
            <a:r>
              <a:rPr lang="en-US" sz="2400" dirty="0" smtClean="0">
                <a:solidFill>
                  <a:schemeClr val="tx2">
                    <a:lumMod val="75000"/>
                  </a:schemeClr>
                </a:solidFill>
              </a:rPr>
              <a:t>Organizations</a:t>
            </a:r>
            <a:endParaRPr lang="en-US" sz="2400" dirty="0">
              <a:solidFill>
                <a:schemeClr val="tx2">
                  <a:lumMod val="75000"/>
                </a:schemeClr>
              </a:solidFill>
            </a:endParaRPr>
          </a:p>
        </p:txBody>
      </p:sp>
      <p:sp>
        <p:nvSpPr>
          <p:cNvPr id="8" name="TextBox 7"/>
          <p:cNvSpPr txBox="1"/>
          <p:nvPr/>
        </p:nvSpPr>
        <p:spPr>
          <a:xfrm>
            <a:off x="1035808" y="2541549"/>
            <a:ext cx="1519968" cy="830997"/>
          </a:xfrm>
          <a:prstGeom prst="rect">
            <a:avLst/>
          </a:prstGeom>
          <a:noFill/>
          <a:ln>
            <a:noFill/>
          </a:ln>
        </p:spPr>
        <p:txBody>
          <a:bodyPr wrap="none" rtlCol="0">
            <a:spAutoFit/>
          </a:bodyPr>
          <a:lstStyle/>
          <a:p>
            <a:pPr algn="ctr"/>
            <a:r>
              <a:rPr lang="en-US" sz="2400" dirty="0" smtClean="0">
                <a:solidFill>
                  <a:schemeClr val="tx2">
                    <a:lumMod val="75000"/>
                  </a:schemeClr>
                </a:solidFill>
              </a:rPr>
              <a:t>Good </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9" name="TextBox 8"/>
          <p:cNvSpPr txBox="1"/>
          <p:nvPr/>
        </p:nvSpPr>
        <p:spPr>
          <a:xfrm>
            <a:off x="1059163" y="4565574"/>
            <a:ext cx="1519968" cy="830997"/>
          </a:xfrm>
          <a:prstGeom prst="rect">
            <a:avLst/>
          </a:prstGeom>
          <a:noFill/>
        </p:spPr>
        <p:txBody>
          <a:bodyPr wrap="none" rtlCol="0">
            <a:spAutoFit/>
          </a:bodyPr>
          <a:lstStyle/>
          <a:p>
            <a:pPr algn="ctr"/>
            <a:r>
              <a:rPr lang="en-US" sz="2400" dirty="0" smtClean="0">
                <a:solidFill>
                  <a:schemeClr val="tx2">
                    <a:lumMod val="75000"/>
                  </a:schemeClr>
                </a:solidFill>
              </a:rPr>
              <a:t>Bad</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10" name="Left-Right Arrow 9"/>
          <p:cNvSpPr/>
          <p:nvPr/>
        </p:nvSpPr>
        <p:spPr>
          <a:xfrm>
            <a:off x="4427984" y="2636912"/>
            <a:ext cx="1008112" cy="648072"/>
          </a:xfrm>
          <a:prstGeom prst="leftRightArrow">
            <a:avLst/>
          </a:prstGeom>
          <a:solidFill>
            <a:srgbClr val="FF0000"/>
          </a:solid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413792"/>
            <a:ext cx="6858000" cy="1143000"/>
          </a:xfrm>
        </p:spPr>
        <p:txBody>
          <a:bodyPr/>
          <a:lstStyle/>
          <a:p>
            <a:r>
              <a:rPr lang="en-US" sz="3200" dirty="0" smtClean="0"/>
              <a:t>Three take-aways</a:t>
            </a:r>
            <a:endParaRPr lang="en-US" sz="3200" dirty="0"/>
          </a:p>
        </p:txBody>
      </p:sp>
      <p:sp>
        <p:nvSpPr>
          <p:cNvPr id="5" name="Content Placeholder 4"/>
          <p:cNvSpPr>
            <a:spLocks noGrp="1"/>
          </p:cNvSpPr>
          <p:nvPr>
            <p:ph idx="1"/>
          </p:nvPr>
        </p:nvSpPr>
        <p:spPr>
          <a:xfrm>
            <a:off x="251520" y="1676400"/>
            <a:ext cx="8640960" cy="4191000"/>
          </a:xfrm>
        </p:spPr>
        <p:txBody>
          <a:bodyPr/>
          <a:lstStyle/>
          <a:p>
            <a:pPr marL="457200" indent="-457200">
              <a:buAutoNum type="arabicPeriod"/>
            </a:pPr>
            <a:r>
              <a:rPr lang="en-US" sz="2800" b="0" dirty="0" smtClean="0"/>
              <a:t>Technology capacity building for the vulnerable needs to be clear about audience and intention </a:t>
            </a:r>
            <a:r>
              <a:rPr lang="en-US" sz="2400" b="0" i="1" dirty="0" smtClean="0"/>
              <a:t>(beware of unintended consequences)</a:t>
            </a:r>
            <a:endParaRPr lang="en-US" sz="2800" b="0" i="1" dirty="0" smtClean="0"/>
          </a:p>
          <a:p>
            <a:pPr marL="457200" indent="-457200">
              <a:buAutoNum type="arabicPeriod"/>
            </a:pPr>
            <a:r>
              <a:rPr lang="en-US" sz="2800" b="0" dirty="0" smtClean="0"/>
              <a:t>The most important participants on the team are the beneficiaries; and the most relevant technologies are the ones that beneficiaries adopt</a:t>
            </a:r>
          </a:p>
          <a:p>
            <a:pPr marL="457200" indent="-457200">
              <a:buAutoNum type="arabicPeriod"/>
            </a:pPr>
            <a:r>
              <a:rPr lang="en-US" sz="2800" b="0" dirty="0" smtClean="0"/>
              <a:t>The prophets and the priests of technology can learn from each other </a:t>
            </a:r>
            <a:r>
              <a:rPr lang="en-US" sz="2400" b="0" i="1" dirty="0" smtClean="0"/>
              <a:t> </a:t>
            </a:r>
            <a:endParaRPr lang="en-US" sz="2800" b="0" i="1" dirty="0" smtClean="0"/>
          </a:p>
          <a:p>
            <a:pPr marL="457200" indent="-457200">
              <a:buAutoNum type="arabicPeriod"/>
            </a:pPr>
            <a:endParaRPr lang="en-US" sz="28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776898"/>
            <a:ext cx="6336704" cy="523220"/>
          </a:xfrm>
          <a:prstGeom prst="rect">
            <a:avLst/>
          </a:prstGeom>
          <a:noFill/>
        </p:spPr>
        <p:txBody>
          <a:bodyPr wrap="square" lIns="91440" tIns="45720" rIns="91440" bIns="45720">
            <a:spAutoFit/>
          </a:bodyPr>
          <a:lstStyle/>
          <a:p>
            <a:pPr eaLnBrk="0" hangingPunct="0"/>
            <a:r>
              <a:rPr lang="en-GB" sz="2800" b="1" i="1" dirty="0" smtClean="0">
                <a:latin typeface="Arial" pitchFamily="34" charset="0"/>
                <a:ea typeface="+mj-ea"/>
                <a:cs typeface="Arial" pitchFamily="34" charset="0"/>
              </a:rPr>
              <a:t>Challenges in need of Solutions</a:t>
            </a:r>
            <a:endParaRPr lang="en-GB" sz="2800" b="1" i="1" dirty="0">
              <a:latin typeface="Arial" pitchFamily="34" charset="0"/>
              <a:ea typeface="+mj-ea"/>
              <a:cs typeface="Arial" pitchFamily="34" charset="0"/>
            </a:endParaRPr>
          </a:p>
        </p:txBody>
      </p:sp>
      <p:graphicFrame>
        <p:nvGraphicFramePr>
          <p:cNvPr id="5" name="Content Placeholder 4"/>
          <p:cNvGraphicFramePr>
            <a:graphicFrameLocks noGrp="1"/>
          </p:cNvGraphicFramePr>
          <p:nvPr>
            <p:ph sz="half" idx="1"/>
          </p:nvPr>
        </p:nvGraphicFramePr>
        <p:xfrm>
          <a:off x="323528" y="1974304"/>
          <a:ext cx="864096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776898"/>
            <a:ext cx="6768752" cy="523220"/>
          </a:xfrm>
          <a:prstGeom prst="rect">
            <a:avLst/>
          </a:prstGeom>
          <a:noFill/>
        </p:spPr>
        <p:txBody>
          <a:bodyPr wrap="square" lIns="91440" tIns="45720" rIns="91440" bIns="45720">
            <a:spAutoFit/>
          </a:bodyPr>
          <a:lstStyle/>
          <a:p>
            <a:pPr eaLnBrk="0" hangingPunct="0"/>
            <a:r>
              <a:rPr lang="en-GB" sz="2800" b="1" i="1" dirty="0" smtClean="0">
                <a:latin typeface="Arial" pitchFamily="34" charset="0"/>
                <a:ea typeface="+mj-ea"/>
                <a:cs typeface="Arial" pitchFamily="34" charset="0"/>
              </a:rPr>
              <a:t>Challenges in need of Solutions </a:t>
            </a:r>
            <a:r>
              <a:rPr lang="en-GB" sz="2000" b="1" i="1" dirty="0" smtClean="0">
                <a:latin typeface="Arial" pitchFamily="34" charset="0"/>
                <a:ea typeface="+mj-ea"/>
                <a:cs typeface="Arial" pitchFamily="34" charset="0"/>
              </a:rPr>
              <a:t>(cont.)</a:t>
            </a:r>
            <a:endParaRPr lang="en-GB" sz="2800" b="1" i="1" dirty="0">
              <a:latin typeface="Arial" pitchFamily="34" charset="0"/>
              <a:ea typeface="+mj-ea"/>
              <a:cs typeface="Arial" pitchFamily="34" charset="0"/>
            </a:endParaRPr>
          </a:p>
        </p:txBody>
      </p:sp>
      <p:graphicFrame>
        <p:nvGraphicFramePr>
          <p:cNvPr id="5" name="Content Placeholder 4"/>
          <p:cNvGraphicFramePr>
            <a:graphicFrameLocks noGrp="1"/>
          </p:cNvGraphicFramePr>
          <p:nvPr>
            <p:ph sz="half" idx="1"/>
          </p:nvPr>
        </p:nvGraphicFramePr>
        <p:xfrm>
          <a:off x="323528" y="1974304"/>
          <a:ext cx="864096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People</a:t>
            </a:r>
            <a:r>
              <a:rPr lang="en-US" sz="3200" dirty="0" smtClean="0"/>
              <a:t> need to know their </a:t>
            </a:r>
            <a:br>
              <a:rPr lang="en-US" sz="3200" dirty="0" smtClean="0"/>
            </a:br>
            <a:r>
              <a:rPr lang="en-US" sz="3200" dirty="0" smtClean="0"/>
              <a:t>loved ones are safe</a:t>
            </a:r>
            <a:endParaRPr lang="en-GB" sz="3200" dirty="0"/>
          </a:p>
        </p:txBody>
      </p:sp>
      <p:pic>
        <p:nvPicPr>
          <p:cNvPr id="145410" name="Picture 2"/>
          <p:cNvPicPr>
            <a:picLocks noChangeAspect="1" noChangeArrowheads="1"/>
          </p:cNvPicPr>
          <p:nvPr/>
        </p:nvPicPr>
        <p:blipFill>
          <a:blip r:embed="rId3" cstate="print"/>
          <a:srcRect/>
          <a:stretch>
            <a:fillRect/>
          </a:stretch>
        </p:blipFill>
        <p:spPr bwMode="auto">
          <a:xfrm>
            <a:off x="1744164" y="1903048"/>
            <a:ext cx="5852172" cy="4334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Wisdom from Japan</a:t>
            </a:r>
            <a:endParaRPr lang="en-US" dirty="0"/>
          </a:p>
        </p:txBody>
      </p:sp>
      <p:sp>
        <p:nvSpPr>
          <p:cNvPr id="4" name="Content Placeholder 3"/>
          <p:cNvSpPr>
            <a:spLocks noGrp="1"/>
          </p:cNvSpPr>
          <p:nvPr>
            <p:ph idx="1"/>
          </p:nvPr>
        </p:nvSpPr>
        <p:spPr/>
        <p:txBody>
          <a:bodyPr/>
          <a:lstStyle/>
          <a:p>
            <a:r>
              <a:rPr lang="en-US" sz="2400" dirty="0" smtClean="0"/>
              <a:t>	A barber in north Japan “was giving free haircuts on Thursday with scissors and a razor borrowed from a friend in a nearby town. </a:t>
            </a:r>
          </a:p>
          <a:p>
            <a:r>
              <a:rPr lang="en-US" sz="2400" dirty="0" smtClean="0">
                <a:solidFill>
                  <a:srgbClr val="FF0000"/>
                </a:solidFill>
              </a:rPr>
              <a:t>	</a:t>
            </a:r>
            <a:r>
              <a:rPr lang="en-US" sz="4000" dirty="0" smtClean="0">
                <a:solidFill>
                  <a:schemeClr val="accent6">
                    <a:lumMod val="50000"/>
                  </a:schemeClr>
                </a:solidFill>
              </a:rPr>
              <a:t>‘We have to support each other,’ he said, ‘and this is what I know how to do.”</a:t>
            </a:r>
            <a:endParaRPr lang="en-US" sz="2400" dirty="0" smtClean="0">
              <a:solidFill>
                <a:schemeClr val="accent6">
                  <a:lumMod val="50000"/>
                </a:schemeClr>
              </a:solidFill>
            </a:endParaRPr>
          </a:p>
          <a:p>
            <a:r>
              <a:rPr lang="en-US" sz="2400" i="1" dirty="0" smtClean="0"/>
              <a:t>	                        </a:t>
            </a:r>
            <a:r>
              <a:rPr lang="en-US" sz="1800" i="1" dirty="0" smtClean="0"/>
              <a:t>–International Herald Tribune,  27 March</a:t>
            </a:r>
            <a:endParaRPr lang="en-US" sz="2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smtClean="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p>
            <a:pPr>
              <a:defRPr/>
            </a:pPr>
            <a:fld id="{FA950E4C-47C6-4A81-8A2F-1E557359D031}" type="slidenum">
              <a:rPr lang="en-US"/>
              <a:pPr>
                <a:defRPr/>
              </a:pPr>
              <a:t>24</a:t>
            </a:fld>
            <a:endParaRPr lang="en-US"/>
          </a:p>
        </p:txBody>
      </p:sp>
      <p:pic>
        <p:nvPicPr>
          <p:cNvPr id="71683" name="Picture 3" descr="Manila 010"/>
          <p:cNvPicPr>
            <a:picLocks noChangeAspect="1" noChangeArrowheads="1"/>
          </p:cNvPicPr>
          <p:nvPr/>
        </p:nvPicPr>
        <p:blipFill>
          <a:blip r:embed="rId3" cstate="print"/>
          <a:srcRect/>
          <a:stretch>
            <a:fillRect/>
          </a:stretch>
        </p:blipFill>
        <p:spPr bwMode="auto">
          <a:xfrm>
            <a:off x="161925" y="152400"/>
            <a:ext cx="8829675" cy="662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Bottle-caps</a:t>
            </a:r>
            <a:endParaRPr lang="en-US" dirty="0"/>
          </a:p>
        </p:txBody>
      </p:sp>
      <p:sp>
        <p:nvSpPr>
          <p:cNvPr id="4" name="Content Placeholder 3"/>
          <p:cNvSpPr>
            <a:spLocks noGrp="1"/>
          </p:cNvSpPr>
          <p:nvPr>
            <p:ph idx="1"/>
          </p:nvPr>
        </p:nvSpPr>
        <p:spPr>
          <a:xfrm>
            <a:off x="755576" y="1676400"/>
            <a:ext cx="7931224" cy="4632920"/>
          </a:xfrm>
        </p:spPr>
        <p:txBody>
          <a:bodyPr/>
          <a:lstStyle/>
          <a:p>
            <a:pPr marL="457200" lvl="0" indent="-457200">
              <a:buFont typeface="+mj-lt"/>
              <a:buAutoNum type="arabicPeriod"/>
            </a:pPr>
            <a:r>
              <a:rPr lang="en-US" sz="2800" dirty="0" smtClean="0"/>
              <a:t>Simple, basic </a:t>
            </a:r>
            <a:r>
              <a:rPr lang="en-US" sz="2800" i="1" u="sng" dirty="0" smtClean="0"/>
              <a:t>toys</a:t>
            </a:r>
            <a:r>
              <a:rPr lang="en-US" sz="2800" dirty="0" smtClean="0"/>
              <a:t> are good enough</a:t>
            </a:r>
          </a:p>
          <a:p>
            <a:pPr marL="457200" lvl="0" indent="-457200">
              <a:buFont typeface="+mj-lt"/>
              <a:buAutoNum type="arabicPeriod"/>
            </a:pPr>
            <a:r>
              <a:rPr lang="en-US" sz="2800" dirty="0" smtClean="0"/>
              <a:t>She brought her </a:t>
            </a:r>
            <a:r>
              <a:rPr lang="en-US" sz="2800" i="1" u="sng" dirty="0" smtClean="0"/>
              <a:t>toys</a:t>
            </a:r>
            <a:r>
              <a:rPr lang="en-US" sz="2800" dirty="0" smtClean="0"/>
              <a:t> with her to the center</a:t>
            </a:r>
          </a:p>
          <a:p>
            <a:pPr marL="457200" lvl="0" indent="-457200">
              <a:buFont typeface="+mj-lt"/>
              <a:buAutoNum type="arabicPeriod"/>
            </a:pPr>
            <a:r>
              <a:rPr lang="en-US" sz="2800" dirty="0" smtClean="0"/>
              <a:t>She had already adopted these </a:t>
            </a:r>
            <a:r>
              <a:rPr lang="en-US" sz="2800" i="1" u="sng" dirty="0" smtClean="0"/>
              <a:t>toys</a:t>
            </a:r>
            <a:r>
              <a:rPr lang="en-US" sz="2800" dirty="0" smtClean="0"/>
              <a:t> as hers</a:t>
            </a:r>
          </a:p>
          <a:p>
            <a:r>
              <a:rPr lang="en-US" sz="2800" dirty="0" smtClean="0"/>
              <a:t> </a:t>
            </a:r>
          </a:p>
          <a:p>
            <a:r>
              <a:rPr lang="en-US" sz="2800" dirty="0" smtClean="0">
                <a:solidFill>
                  <a:schemeClr val="accent3">
                    <a:lumMod val="50000"/>
                  </a:schemeClr>
                </a:solidFill>
              </a:rPr>
              <a:t>Now change the word </a:t>
            </a:r>
          </a:p>
          <a:p>
            <a:r>
              <a:rPr lang="en-US" sz="5400" dirty="0" smtClean="0">
                <a:solidFill>
                  <a:schemeClr val="accent3">
                    <a:lumMod val="50000"/>
                  </a:schemeClr>
                </a:solidFill>
              </a:rPr>
              <a:t>“toys” </a:t>
            </a:r>
            <a:r>
              <a:rPr lang="en-US" sz="3200" dirty="0" smtClean="0">
                <a:solidFill>
                  <a:schemeClr val="accent3">
                    <a:lumMod val="50000"/>
                  </a:schemeClr>
                </a:solidFill>
                <a:sym typeface="Wingdings" pitchFamily="2" charset="2"/>
              </a:rPr>
              <a:t></a:t>
            </a:r>
            <a:r>
              <a:rPr lang="en-US" sz="3200" dirty="0" smtClean="0">
                <a:solidFill>
                  <a:schemeClr val="accent3">
                    <a:lumMod val="50000"/>
                  </a:schemeClr>
                </a:solidFill>
              </a:rPr>
              <a:t> </a:t>
            </a:r>
            <a:r>
              <a:rPr lang="en-US" sz="4800" dirty="0" smtClean="0">
                <a:solidFill>
                  <a:schemeClr val="accent3">
                    <a:lumMod val="50000"/>
                  </a:schemeClr>
                </a:solidFill>
              </a:rPr>
              <a:t>“technologies” </a:t>
            </a:r>
            <a:endParaRPr lang="en-US" sz="32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413792"/>
            <a:ext cx="6858000" cy="1143000"/>
          </a:xfrm>
        </p:spPr>
        <p:txBody>
          <a:bodyPr/>
          <a:lstStyle/>
          <a:p>
            <a:r>
              <a:rPr lang="en-US" sz="3200" dirty="0" smtClean="0"/>
              <a:t>Three take-aways</a:t>
            </a:r>
            <a:endParaRPr lang="en-US" sz="3200" dirty="0"/>
          </a:p>
        </p:txBody>
      </p:sp>
      <p:sp>
        <p:nvSpPr>
          <p:cNvPr id="5" name="Content Placeholder 4"/>
          <p:cNvSpPr>
            <a:spLocks noGrp="1"/>
          </p:cNvSpPr>
          <p:nvPr>
            <p:ph idx="1"/>
          </p:nvPr>
        </p:nvSpPr>
        <p:spPr>
          <a:xfrm>
            <a:off x="251520" y="1676400"/>
            <a:ext cx="8640960" cy="4191000"/>
          </a:xfrm>
        </p:spPr>
        <p:txBody>
          <a:bodyPr/>
          <a:lstStyle/>
          <a:p>
            <a:pPr marL="457200" indent="-457200">
              <a:buAutoNum type="arabicPeriod"/>
            </a:pPr>
            <a:r>
              <a:rPr lang="en-US" sz="2800" b="0" dirty="0" smtClean="0"/>
              <a:t>Technology capacity building for the vulnerable needs to be </a:t>
            </a:r>
            <a:r>
              <a:rPr lang="en-US" sz="3600" b="0" dirty="0" smtClean="0">
                <a:solidFill>
                  <a:schemeClr val="accent6">
                    <a:lumMod val="75000"/>
                  </a:schemeClr>
                </a:solidFill>
              </a:rPr>
              <a:t>clear about audience and intention</a:t>
            </a:r>
            <a:r>
              <a:rPr lang="en-US" sz="2800" b="0" dirty="0" smtClean="0"/>
              <a:t> </a:t>
            </a:r>
            <a:r>
              <a:rPr lang="en-US" sz="2400" b="0" i="1" dirty="0" smtClean="0"/>
              <a:t>(beware of unintended consequences)</a:t>
            </a:r>
            <a:endParaRPr lang="en-US" sz="2800" b="0" i="1" dirty="0" smtClean="0"/>
          </a:p>
          <a:p>
            <a:pPr marL="457200" indent="-457200">
              <a:buAutoNum type="arabicPeriod"/>
            </a:pPr>
            <a:r>
              <a:rPr lang="en-US" sz="2800" b="0" dirty="0" smtClean="0"/>
              <a:t>The most important participants on the team are </a:t>
            </a:r>
            <a:r>
              <a:rPr lang="en-US" sz="3600" b="0" dirty="0" smtClean="0"/>
              <a:t>the </a:t>
            </a:r>
            <a:r>
              <a:rPr lang="en-US" sz="3600" b="0" dirty="0" smtClean="0">
                <a:solidFill>
                  <a:schemeClr val="accent6">
                    <a:lumMod val="75000"/>
                  </a:schemeClr>
                </a:solidFill>
              </a:rPr>
              <a:t>beneficiaries</a:t>
            </a:r>
            <a:r>
              <a:rPr lang="en-US" sz="2800" b="0" dirty="0" smtClean="0"/>
              <a:t>; and the most relevant technologies are the ones that beneficiaries adopt</a:t>
            </a:r>
          </a:p>
          <a:p>
            <a:pPr marL="457200" indent="-457200">
              <a:buAutoNum type="arabicPeriod"/>
            </a:pPr>
            <a:r>
              <a:rPr lang="en-US" sz="2800" b="0" dirty="0" smtClean="0"/>
              <a:t>The prophets and the priests of technology can </a:t>
            </a:r>
            <a:r>
              <a:rPr lang="en-US" sz="3600" b="0" dirty="0" smtClean="0">
                <a:solidFill>
                  <a:schemeClr val="accent6">
                    <a:lumMod val="75000"/>
                  </a:schemeClr>
                </a:solidFill>
              </a:rPr>
              <a:t>learn from each other</a:t>
            </a:r>
            <a:endParaRPr lang="en-US" sz="2800" b="0" i="1" dirty="0" smtClean="0">
              <a:solidFill>
                <a:schemeClr val="accent6">
                  <a:lumMod val="75000"/>
                </a:schemeClr>
              </a:solidFill>
            </a:endParaRPr>
          </a:p>
          <a:p>
            <a:pPr marL="457200" indent="-457200">
              <a:buAutoNum type="arabicPeriod"/>
            </a:pPr>
            <a:endParaRPr lang="en-US" sz="2800"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Two Kinds of Two Kinds</a:t>
            </a:r>
            <a:br>
              <a:rPr lang="en-US" dirty="0" smtClean="0">
                <a:solidFill>
                  <a:schemeClr val="tx2">
                    <a:lumMod val="75000"/>
                  </a:schemeClr>
                </a:solidFill>
              </a:rPr>
            </a:br>
            <a:r>
              <a:rPr lang="en-US" dirty="0" smtClean="0">
                <a:solidFill>
                  <a:schemeClr val="tx2">
                    <a:lumMod val="75000"/>
                  </a:schemeClr>
                </a:solidFill>
              </a:rPr>
              <a:t>of Civil Religion – Martin Marty, 1974</a:t>
            </a:r>
            <a:endParaRPr lang="en-US" dirty="0">
              <a:solidFill>
                <a:schemeClr val="tx2">
                  <a:lumMod val="75000"/>
                </a:schemeClr>
              </a:solidFill>
            </a:endParaRPr>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43808" y="6237312"/>
            <a:ext cx="1486304" cy="461665"/>
          </a:xfrm>
          <a:prstGeom prst="rect">
            <a:avLst/>
          </a:prstGeom>
          <a:noFill/>
        </p:spPr>
        <p:txBody>
          <a:bodyPr wrap="none" rtlCol="0">
            <a:spAutoFit/>
          </a:bodyPr>
          <a:lstStyle/>
          <a:p>
            <a:r>
              <a:rPr lang="en-US" sz="2400" dirty="0" smtClean="0">
                <a:solidFill>
                  <a:schemeClr val="tx2">
                    <a:lumMod val="75000"/>
                  </a:schemeClr>
                </a:solidFill>
              </a:rPr>
              <a:t>Prophetic</a:t>
            </a:r>
            <a:endParaRPr lang="en-US" sz="2400" dirty="0">
              <a:solidFill>
                <a:schemeClr val="tx2">
                  <a:lumMod val="75000"/>
                </a:schemeClr>
              </a:solidFill>
            </a:endParaRPr>
          </a:p>
        </p:txBody>
      </p:sp>
      <p:sp>
        <p:nvSpPr>
          <p:cNvPr id="7" name="TextBox 6"/>
          <p:cNvSpPr txBox="1"/>
          <p:nvPr/>
        </p:nvSpPr>
        <p:spPr>
          <a:xfrm>
            <a:off x="5222477" y="6237312"/>
            <a:ext cx="1194558" cy="461665"/>
          </a:xfrm>
          <a:prstGeom prst="rect">
            <a:avLst/>
          </a:prstGeom>
          <a:noFill/>
        </p:spPr>
        <p:txBody>
          <a:bodyPr wrap="none" rtlCol="0">
            <a:spAutoFit/>
          </a:bodyPr>
          <a:lstStyle/>
          <a:p>
            <a:r>
              <a:rPr lang="en-US" sz="2400" dirty="0" smtClean="0">
                <a:solidFill>
                  <a:schemeClr val="tx2">
                    <a:lumMod val="75000"/>
                  </a:schemeClr>
                </a:solidFill>
              </a:rPr>
              <a:t>Priestly</a:t>
            </a:r>
            <a:endParaRPr lang="en-US" sz="2400" dirty="0">
              <a:solidFill>
                <a:schemeClr val="tx2">
                  <a:lumMod val="75000"/>
                </a:schemeClr>
              </a:solidFill>
            </a:endParaRPr>
          </a:p>
        </p:txBody>
      </p:sp>
      <p:sp>
        <p:nvSpPr>
          <p:cNvPr id="8" name="TextBox 7"/>
          <p:cNvSpPr txBox="1"/>
          <p:nvPr/>
        </p:nvSpPr>
        <p:spPr>
          <a:xfrm>
            <a:off x="467544" y="2541549"/>
            <a:ext cx="2297231" cy="830997"/>
          </a:xfrm>
          <a:prstGeom prst="rect">
            <a:avLst/>
          </a:prstGeom>
          <a:noFill/>
          <a:ln>
            <a:noFill/>
          </a:ln>
        </p:spPr>
        <p:txBody>
          <a:bodyPr wrap="none" rtlCol="0">
            <a:spAutoFit/>
          </a:bodyPr>
          <a:lstStyle/>
          <a:p>
            <a:pPr algn="ctr"/>
            <a:r>
              <a:rPr lang="en-US" sz="2400" dirty="0" smtClean="0">
                <a:solidFill>
                  <a:schemeClr val="tx2">
                    <a:lumMod val="75000"/>
                  </a:schemeClr>
                </a:solidFill>
              </a:rPr>
              <a:t>National/Self-</a:t>
            </a:r>
          </a:p>
          <a:p>
            <a:pPr algn="ctr"/>
            <a:r>
              <a:rPr lang="en-US" sz="2400" dirty="0" smtClean="0">
                <a:solidFill>
                  <a:schemeClr val="tx2">
                    <a:lumMod val="75000"/>
                  </a:schemeClr>
                </a:solidFill>
              </a:rPr>
              <a:t>Transcendence</a:t>
            </a:r>
            <a:endParaRPr lang="en-US" sz="2400" dirty="0">
              <a:solidFill>
                <a:schemeClr val="tx2">
                  <a:lumMod val="75000"/>
                </a:schemeClr>
              </a:solidFill>
            </a:endParaRPr>
          </a:p>
        </p:txBody>
      </p:sp>
      <p:sp>
        <p:nvSpPr>
          <p:cNvPr id="9" name="TextBox 8"/>
          <p:cNvSpPr txBox="1"/>
          <p:nvPr/>
        </p:nvSpPr>
        <p:spPr>
          <a:xfrm>
            <a:off x="611560" y="4565574"/>
            <a:ext cx="2056780" cy="830997"/>
          </a:xfrm>
          <a:prstGeom prst="rect">
            <a:avLst/>
          </a:prstGeom>
          <a:noFill/>
        </p:spPr>
        <p:txBody>
          <a:bodyPr wrap="none" rtlCol="0">
            <a:spAutoFit/>
          </a:bodyPr>
          <a:lstStyle/>
          <a:p>
            <a:pPr algn="ctr"/>
            <a:r>
              <a:rPr lang="en-US" sz="2400" dirty="0" smtClean="0">
                <a:solidFill>
                  <a:schemeClr val="tx2">
                    <a:lumMod val="75000"/>
                  </a:schemeClr>
                </a:solidFill>
              </a:rPr>
              <a:t>Transcendent</a:t>
            </a:r>
          </a:p>
          <a:p>
            <a:pPr algn="ctr"/>
            <a:r>
              <a:rPr lang="en-US" sz="2400" dirty="0" smtClean="0">
                <a:solidFill>
                  <a:schemeClr val="tx2">
                    <a:lumMod val="75000"/>
                  </a:schemeClr>
                </a:solidFill>
              </a:rPr>
              <a:t>Deity</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75000"/>
                  </a:schemeClr>
                </a:solidFill>
              </a:rPr>
              <a:t>Two Kinds of Two Kinds</a:t>
            </a:r>
            <a:br>
              <a:rPr lang="en-US" sz="3200" dirty="0" smtClean="0">
                <a:solidFill>
                  <a:schemeClr val="tx2">
                    <a:lumMod val="75000"/>
                  </a:schemeClr>
                </a:solidFill>
              </a:rPr>
            </a:br>
            <a:r>
              <a:rPr lang="en-US" sz="3200" dirty="0" smtClean="0">
                <a:solidFill>
                  <a:schemeClr val="tx2">
                    <a:lumMod val="75000"/>
                  </a:schemeClr>
                </a:solidFill>
              </a:rPr>
              <a:t>of Social Media</a:t>
            </a:r>
            <a:endParaRPr lang="en-US" sz="3200" dirty="0">
              <a:solidFill>
                <a:schemeClr val="tx2">
                  <a:lumMod val="75000"/>
                </a:schemeClr>
              </a:solidFill>
            </a:endParaRPr>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30204" y="5991671"/>
            <a:ext cx="1641796" cy="830997"/>
          </a:xfrm>
          <a:prstGeom prst="rect">
            <a:avLst/>
          </a:prstGeom>
          <a:noFill/>
        </p:spPr>
        <p:txBody>
          <a:bodyPr wrap="none" rtlCol="0">
            <a:spAutoFit/>
          </a:bodyPr>
          <a:lstStyle/>
          <a:p>
            <a:r>
              <a:rPr lang="en-US" sz="2400" dirty="0" smtClean="0">
                <a:solidFill>
                  <a:schemeClr val="tx2">
                    <a:lumMod val="75000"/>
                  </a:schemeClr>
                </a:solidFill>
              </a:rPr>
              <a:t>Prophets,</a:t>
            </a:r>
          </a:p>
          <a:p>
            <a:r>
              <a:rPr lang="en-US" sz="2400" dirty="0" smtClean="0">
                <a:solidFill>
                  <a:schemeClr val="tx2">
                    <a:lumMod val="75000"/>
                  </a:schemeClr>
                </a:solidFill>
              </a:rPr>
              <a:t>Individuals</a:t>
            </a:r>
            <a:endParaRPr lang="en-US" sz="2400" dirty="0">
              <a:solidFill>
                <a:schemeClr val="tx2">
                  <a:lumMod val="75000"/>
                </a:schemeClr>
              </a:solidFill>
            </a:endParaRPr>
          </a:p>
        </p:txBody>
      </p:sp>
      <p:sp>
        <p:nvSpPr>
          <p:cNvPr id="7" name="TextBox 6"/>
          <p:cNvSpPr txBox="1"/>
          <p:nvPr/>
        </p:nvSpPr>
        <p:spPr>
          <a:xfrm>
            <a:off x="5222477" y="5982379"/>
            <a:ext cx="2085827" cy="830997"/>
          </a:xfrm>
          <a:prstGeom prst="rect">
            <a:avLst/>
          </a:prstGeom>
          <a:noFill/>
        </p:spPr>
        <p:txBody>
          <a:bodyPr wrap="none" rtlCol="0">
            <a:spAutoFit/>
          </a:bodyPr>
          <a:lstStyle/>
          <a:p>
            <a:r>
              <a:rPr lang="en-US" sz="2400" dirty="0" smtClean="0">
                <a:solidFill>
                  <a:schemeClr val="tx2">
                    <a:lumMod val="75000"/>
                  </a:schemeClr>
                </a:solidFill>
              </a:rPr>
              <a:t>Priests,</a:t>
            </a:r>
          </a:p>
          <a:p>
            <a:r>
              <a:rPr lang="en-US" sz="2400" dirty="0" smtClean="0">
                <a:solidFill>
                  <a:schemeClr val="tx2">
                    <a:lumMod val="75000"/>
                  </a:schemeClr>
                </a:solidFill>
              </a:rPr>
              <a:t>Organizations</a:t>
            </a:r>
            <a:endParaRPr lang="en-US" sz="2400" dirty="0">
              <a:solidFill>
                <a:schemeClr val="tx2">
                  <a:lumMod val="75000"/>
                </a:schemeClr>
              </a:solidFill>
            </a:endParaRPr>
          </a:p>
        </p:txBody>
      </p:sp>
      <p:sp>
        <p:nvSpPr>
          <p:cNvPr id="8" name="TextBox 7"/>
          <p:cNvSpPr txBox="1"/>
          <p:nvPr/>
        </p:nvSpPr>
        <p:spPr>
          <a:xfrm>
            <a:off x="1035808" y="2541549"/>
            <a:ext cx="1519968" cy="830997"/>
          </a:xfrm>
          <a:prstGeom prst="rect">
            <a:avLst/>
          </a:prstGeom>
          <a:noFill/>
          <a:ln>
            <a:noFill/>
          </a:ln>
        </p:spPr>
        <p:txBody>
          <a:bodyPr wrap="none" rtlCol="0">
            <a:spAutoFit/>
          </a:bodyPr>
          <a:lstStyle/>
          <a:p>
            <a:pPr algn="ctr"/>
            <a:r>
              <a:rPr lang="en-US" sz="2400" dirty="0" smtClean="0">
                <a:solidFill>
                  <a:schemeClr val="tx2">
                    <a:lumMod val="75000"/>
                  </a:schemeClr>
                </a:solidFill>
              </a:rPr>
              <a:t>Good </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9" name="TextBox 8"/>
          <p:cNvSpPr txBox="1"/>
          <p:nvPr/>
        </p:nvSpPr>
        <p:spPr>
          <a:xfrm>
            <a:off x="1059163" y="4565574"/>
            <a:ext cx="1519968" cy="830997"/>
          </a:xfrm>
          <a:prstGeom prst="rect">
            <a:avLst/>
          </a:prstGeom>
          <a:noFill/>
        </p:spPr>
        <p:txBody>
          <a:bodyPr wrap="none" rtlCol="0">
            <a:spAutoFit/>
          </a:bodyPr>
          <a:lstStyle/>
          <a:p>
            <a:pPr algn="ctr"/>
            <a:r>
              <a:rPr lang="en-US" sz="2400" dirty="0" smtClean="0">
                <a:solidFill>
                  <a:schemeClr val="tx2">
                    <a:lumMod val="75000"/>
                  </a:schemeClr>
                </a:solidFill>
              </a:rPr>
              <a:t>Bad</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tter-logo.png"/>
          <p:cNvPicPr>
            <a:picLocks noChangeAspect="1"/>
          </p:cNvPicPr>
          <p:nvPr/>
        </p:nvPicPr>
        <p:blipFill>
          <a:blip r:embed="rId3" cstate="print"/>
          <a:stretch>
            <a:fillRect/>
          </a:stretch>
        </p:blipFill>
        <p:spPr>
          <a:xfrm>
            <a:off x="2555776" y="2204864"/>
            <a:ext cx="620688" cy="620688"/>
          </a:xfrm>
          <a:prstGeom prst="rect">
            <a:avLst/>
          </a:prstGeom>
        </p:spPr>
      </p:pic>
      <p:sp>
        <p:nvSpPr>
          <p:cNvPr id="6" name="Rounded Rectangle 5"/>
          <p:cNvSpPr/>
          <p:nvPr/>
        </p:nvSpPr>
        <p:spPr>
          <a:xfrm>
            <a:off x="395536" y="1844824"/>
            <a:ext cx="1800200" cy="2376264"/>
          </a:xfrm>
          <a:prstGeom prst="roundRect">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Tue</a:t>
            </a:r>
          </a:p>
          <a:p>
            <a:pPr algn="ctr"/>
            <a:r>
              <a:rPr lang="en-US" sz="5400" dirty="0" smtClean="0"/>
              <a:t>12</a:t>
            </a:r>
          </a:p>
          <a:p>
            <a:pPr algn="ctr"/>
            <a:r>
              <a:rPr lang="en-US" sz="2000" dirty="0" smtClean="0"/>
              <a:t>Jan 2010</a:t>
            </a:r>
            <a:endParaRPr lang="en-US" sz="2000" dirty="0"/>
          </a:p>
        </p:txBody>
      </p:sp>
      <p:sp>
        <p:nvSpPr>
          <p:cNvPr id="7" name="Rounded Rectangle 6"/>
          <p:cNvSpPr/>
          <p:nvPr/>
        </p:nvSpPr>
        <p:spPr>
          <a:xfrm>
            <a:off x="6732240" y="1844824"/>
            <a:ext cx="1800200" cy="2376264"/>
          </a:xfrm>
          <a:prstGeom prst="roundRect">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Thu</a:t>
            </a:r>
          </a:p>
          <a:p>
            <a:pPr algn="ctr"/>
            <a:r>
              <a:rPr lang="en-US" sz="5400" dirty="0" smtClean="0"/>
              <a:t>14</a:t>
            </a:r>
          </a:p>
          <a:p>
            <a:pPr algn="ctr"/>
            <a:r>
              <a:rPr lang="en-US" sz="2000" dirty="0" smtClean="0"/>
              <a:t>Jan 2010</a:t>
            </a:r>
            <a:endParaRPr lang="en-US" sz="2000" dirty="0"/>
          </a:p>
        </p:txBody>
      </p:sp>
      <p:sp>
        <p:nvSpPr>
          <p:cNvPr id="9" name="TextBox 8"/>
          <p:cNvSpPr txBox="1"/>
          <p:nvPr/>
        </p:nvSpPr>
        <p:spPr>
          <a:xfrm>
            <a:off x="3275856" y="2004516"/>
            <a:ext cx="3240360" cy="2000548"/>
          </a:xfrm>
          <a:prstGeom prst="rect">
            <a:avLst/>
          </a:prstGeom>
          <a:noFill/>
        </p:spPr>
        <p:txBody>
          <a:bodyPr wrap="square" rtlCol="0">
            <a:spAutoFit/>
          </a:bodyPr>
          <a:lstStyle/>
          <a:p>
            <a:r>
              <a:rPr lang="en-US" sz="6000" dirty="0" smtClean="0">
                <a:solidFill>
                  <a:schemeClr val="accent1">
                    <a:lumMod val="50000"/>
                  </a:schemeClr>
                </a:solidFill>
                <a:latin typeface="+mj-lt"/>
              </a:rPr>
              <a:t>2.3M </a:t>
            </a:r>
            <a:r>
              <a:rPr lang="en-US" sz="3200" dirty="0" smtClean="0">
                <a:solidFill>
                  <a:schemeClr val="accent1">
                    <a:lumMod val="50000"/>
                  </a:schemeClr>
                </a:solidFill>
                <a:latin typeface="+mj-lt"/>
              </a:rPr>
              <a:t>tweets</a:t>
            </a:r>
          </a:p>
          <a:p>
            <a:r>
              <a:rPr lang="en-US" sz="3200" dirty="0" smtClean="0">
                <a:solidFill>
                  <a:schemeClr val="accent1">
                    <a:lumMod val="50000"/>
                  </a:schemeClr>
                </a:solidFill>
                <a:latin typeface="+mj-lt"/>
              </a:rPr>
              <a:t>#Haiti</a:t>
            </a:r>
          </a:p>
          <a:p>
            <a:r>
              <a:rPr lang="en-US" sz="3200" dirty="0" smtClean="0">
                <a:solidFill>
                  <a:schemeClr val="accent1">
                    <a:lumMod val="50000"/>
                  </a:schemeClr>
                </a:solidFill>
                <a:latin typeface="+mj-lt"/>
              </a:rPr>
              <a:t>#Red Cross</a:t>
            </a:r>
            <a:endParaRPr lang="en-US" sz="3200" dirty="0">
              <a:solidFill>
                <a:schemeClr val="accent1">
                  <a:lumMod val="50000"/>
                </a:schemeClr>
              </a:solidFill>
              <a:latin typeface="+mj-lt"/>
            </a:endParaRPr>
          </a:p>
        </p:txBody>
      </p:sp>
      <p:graphicFrame>
        <p:nvGraphicFramePr>
          <p:cNvPr id="10" name="Chart 9"/>
          <p:cNvGraphicFramePr/>
          <p:nvPr/>
        </p:nvGraphicFramePr>
        <p:xfrm>
          <a:off x="2195736"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67544" y="5085184"/>
            <a:ext cx="1728192" cy="923330"/>
          </a:xfrm>
          <a:prstGeom prst="rect">
            <a:avLst/>
          </a:prstGeom>
          <a:noFill/>
        </p:spPr>
        <p:txBody>
          <a:bodyPr wrap="square" rtlCol="0">
            <a:spAutoFit/>
          </a:bodyPr>
          <a:lstStyle/>
          <a:p>
            <a:pPr algn="ctr"/>
            <a:r>
              <a:rPr lang="en-US" dirty="0" smtClean="0">
                <a:solidFill>
                  <a:schemeClr val="tx2">
                    <a:lumMod val="50000"/>
                  </a:schemeClr>
                </a:solidFill>
              </a:rPr>
              <a:t>7.0 Mw earthquake</a:t>
            </a:r>
          </a:p>
          <a:p>
            <a:pPr algn="ctr"/>
            <a:r>
              <a:rPr lang="en-US" dirty="0" smtClean="0">
                <a:solidFill>
                  <a:schemeClr val="tx2">
                    <a:lumMod val="50000"/>
                  </a:schemeClr>
                </a:solidFill>
              </a:rPr>
              <a:t>hit Haiti</a:t>
            </a:r>
            <a:endParaRPr lang="en-US" dirty="0">
              <a:solidFill>
                <a:schemeClr val="tx2">
                  <a:lumMod val="50000"/>
                </a:schemeClr>
              </a:solidFill>
            </a:endParaRPr>
          </a:p>
        </p:txBody>
      </p:sp>
      <p:sp>
        <p:nvSpPr>
          <p:cNvPr id="12" name="Title 11"/>
          <p:cNvSpPr>
            <a:spLocks noGrp="1"/>
          </p:cNvSpPr>
          <p:nvPr>
            <p:ph type="title"/>
          </p:nvPr>
        </p:nvSpPr>
        <p:spPr/>
        <p:txBody>
          <a:bodyPr/>
          <a:lstStyle/>
          <a:p>
            <a:r>
              <a:rPr lang="en-US" sz="3200" dirty="0" smtClean="0"/>
              <a:t>Spreading the word on Twitter</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 is Fundamental</a:t>
            </a:r>
            <a:endParaRPr lang="en-GB" sz="3200" dirty="0"/>
          </a:p>
        </p:txBody>
      </p:sp>
      <p:pic>
        <p:nvPicPr>
          <p:cNvPr id="144386" name="Picture 2"/>
          <p:cNvPicPr>
            <a:picLocks noChangeAspect="1" noChangeArrowheads="1"/>
          </p:cNvPicPr>
          <p:nvPr/>
        </p:nvPicPr>
        <p:blipFill>
          <a:blip r:embed="rId3" cstate="print"/>
          <a:srcRect/>
          <a:stretch>
            <a:fillRect/>
          </a:stretch>
        </p:blipFill>
        <p:spPr bwMode="auto">
          <a:xfrm>
            <a:off x="274638" y="1921917"/>
            <a:ext cx="8594725" cy="4243387"/>
          </a:xfrm>
          <a:prstGeom prst="rect">
            <a:avLst/>
          </a:prstGeom>
          <a:noFill/>
          <a:ln w="9525">
            <a:noFill/>
            <a:miter lim="800000"/>
            <a:headEnd/>
            <a:tailEnd/>
          </a:ln>
        </p:spPr>
      </p:pic>
      <p:sp>
        <p:nvSpPr>
          <p:cNvPr id="4" name="TextBox 3"/>
          <p:cNvSpPr txBox="1"/>
          <p:nvPr/>
        </p:nvSpPr>
        <p:spPr>
          <a:xfrm>
            <a:off x="1907704" y="6309320"/>
            <a:ext cx="5771645" cy="369332"/>
          </a:xfrm>
          <a:prstGeom prst="rect">
            <a:avLst/>
          </a:prstGeom>
          <a:noFill/>
        </p:spPr>
        <p:txBody>
          <a:bodyPr wrap="none" rtlCol="0">
            <a:spAutoFit/>
          </a:bodyPr>
          <a:lstStyle/>
          <a:p>
            <a:r>
              <a:rPr lang="en-US" b="1" i="1" dirty="0" smtClean="0"/>
              <a:t>Queuing up to make a phone in Japan, 13 Mar 2011</a:t>
            </a:r>
            <a:endParaRPr lang="en-GB"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250701" y="188913"/>
          <a:ext cx="8713787" cy="538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Google People Finder</a:t>
            </a:r>
            <a:endParaRPr lang="en-GB" sz="3600" dirty="0"/>
          </a:p>
        </p:txBody>
      </p:sp>
      <p:graphicFrame>
        <p:nvGraphicFramePr>
          <p:cNvPr id="3" name="Table 2"/>
          <p:cNvGraphicFramePr>
            <a:graphicFrameLocks noGrp="1"/>
          </p:cNvGraphicFramePr>
          <p:nvPr/>
        </p:nvGraphicFramePr>
        <p:xfrm>
          <a:off x="1524000" y="2286000"/>
          <a:ext cx="6096000" cy="2590800"/>
        </p:xfrm>
        <a:graphic>
          <a:graphicData uri="http://schemas.openxmlformats.org/drawingml/2006/table">
            <a:tbl>
              <a:tblPr/>
              <a:tblGrid>
                <a:gridCol w="3048000"/>
                <a:gridCol w="3048000"/>
              </a:tblGrid>
              <a:tr h="0">
                <a:tc gridSpan="2">
                  <a:txBody>
                    <a:bodyPr/>
                    <a:lstStyle/>
                    <a:p>
                      <a:pPr algn="ctr"/>
                      <a:r>
                        <a:rPr lang="en-GB" dirty="0"/>
                        <a:t>What is your situation?</a:t>
                      </a:r>
                    </a:p>
                  </a:txBody>
                  <a:tcPr marL="38100" marR="38100" anchor="ctr">
                    <a:lnL>
                      <a:noFill/>
                    </a:lnL>
                    <a:lnR>
                      <a:noFill/>
                    </a:lnR>
                    <a:lnT>
                      <a:noFill/>
                    </a:lnT>
                    <a:lnB w="9525" cap="flat" cmpd="sng" algn="ctr">
                      <a:solidFill>
                        <a:srgbClr val="AADD99"/>
                      </a:solidFill>
                      <a:prstDash val="solid"/>
                      <a:round/>
                      <a:headEnd type="none" w="med" len="med"/>
                      <a:tailEnd type="none" w="med" len="med"/>
                    </a:lnB>
                  </a:tcPr>
                </a:tc>
                <a:tc hMerge="1">
                  <a:txBody>
                    <a:bodyPr/>
                    <a:lstStyle/>
                    <a:p>
                      <a:endParaRPr lang="en-GB"/>
                    </a:p>
                  </a:txBody>
                  <a:tcPr/>
                </a:tc>
              </a:tr>
              <a:tr h="0">
                <a:tc>
                  <a:txBody>
                    <a:bodyPr/>
                    <a:lstStyle/>
                    <a:p>
                      <a:pPr algn="ctr"/>
                      <a:r>
                        <a:rPr lang="en-GB" b="1" dirty="0">
                          <a:hlinkClick r:id=""/>
                        </a:rPr>
                        <a:t>I'm looking for someone</a:t>
                      </a:r>
                      <a:endParaRPr lang="en-GB" b="1" dirty="0"/>
                    </a:p>
                  </a:txBody>
                  <a:tcPr anchor="ctr">
                    <a:lnL w="9525" cap="flat" cmpd="sng" algn="ctr">
                      <a:solidFill>
                        <a:srgbClr val="AADD99"/>
                      </a:solidFill>
                      <a:prstDash val="solid"/>
                      <a:round/>
                      <a:headEnd type="none" w="med" len="med"/>
                      <a:tailEnd type="none" w="med" len="med"/>
                    </a:lnL>
                    <a:lnR w="9525" cap="flat" cmpd="sng" algn="ctr">
                      <a:solidFill>
                        <a:srgbClr val="AABBEE"/>
                      </a:solidFill>
                      <a:prstDash val="solid"/>
                      <a:round/>
                      <a:headEnd type="none" w="med" len="med"/>
                      <a:tailEnd type="none" w="med" len="med"/>
                    </a:lnR>
                    <a:lnT w="9525" cap="flat" cmpd="sng" algn="ctr">
                      <a:solidFill>
                        <a:srgbClr val="AADD99"/>
                      </a:solidFill>
                      <a:prstDash val="solid"/>
                      <a:round/>
                      <a:headEnd type="none" w="med" len="med"/>
                      <a:tailEnd type="none" w="med" len="med"/>
                    </a:lnT>
                    <a:lnB w="9525" cap="flat" cmpd="sng" algn="ctr">
                      <a:solidFill>
                        <a:srgbClr val="AADD99"/>
                      </a:solidFill>
                      <a:prstDash val="solid"/>
                      <a:round/>
                      <a:headEnd type="none" w="med" len="med"/>
                      <a:tailEnd type="none" w="med" len="med"/>
                    </a:lnB>
                    <a:solidFill>
                      <a:srgbClr val="BBEEAA"/>
                    </a:solidFill>
                  </a:tcPr>
                </a:tc>
                <a:tc>
                  <a:txBody>
                    <a:bodyPr/>
                    <a:lstStyle/>
                    <a:p>
                      <a:pPr algn="ctr"/>
                      <a:r>
                        <a:rPr lang="en-GB" b="1">
                          <a:hlinkClick r:id=""/>
                        </a:rPr>
                        <a:t>I have information about someone</a:t>
                      </a:r>
                      <a:endParaRPr lang="en-GB" b="1"/>
                    </a:p>
                  </a:txBody>
                  <a:tcPr anchor="ctr">
                    <a:lnL w="9525" cap="flat" cmpd="sng" algn="ctr">
                      <a:solidFill>
                        <a:srgbClr val="AABBEE"/>
                      </a:solidFill>
                      <a:prstDash val="solid"/>
                      <a:round/>
                      <a:headEnd type="none" w="med" len="med"/>
                      <a:tailEnd type="none" w="med" len="med"/>
                    </a:lnL>
                    <a:lnR w="9525" cap="flat" cmpd="sng" algn="ctr">
                      <a:solidFill>
                        <a:srgbClr val="AABBEE"/>
                      </a:solidFill>
                      <a:prstDash val="solid"/>
                      <a:round/>
                      <a:headEnd type="none" w="med" len="med"/>
                      <a:tailEnd type="none" w="med" len="med"/>
                    </a:lnR>
                    <a:lnT w="9525" cap="flat" cmpd="sng" algn="ctr">
                      <a:solidFill>
                        <a:srgbClr val="AABBEE"/>
                      </a:solidFill>
                      <a:prstDash val="solid"/>
                      <a:round/>
                      <a:headEnd type="none" w="med" len="med"/>
                      <a:tailEnd type="none" w="med" len="med"/>
                    </a:lnT>
                    <a:lnB w="9525" cap="flat" cmpd="sng" algn="ctr">
                      <a:solidFill>
                        <a:srgbClr val="AABBEE"/>
                      </a:solidFill>
                      <a:prstDash val="solid"/>
                      <a:round/>
                      <a:headEnd type="none" w="med" len="med"/>
                      <a:tailEnd type="none" w="med" len="med"/>
                    </a:lnB>
                    <a:solidFill>
                      <a:srgbClr val="BBCCFF"/>
                    </a:solidFill>
                  </a:tcPr>
                </a:tc>
              </a:tr>
              <a:tr h="0">
                <a:tc gridSpan="2">
                  <a:txBody>
                    <a:bodyPr/>
                    <a:lstStyle/>
                    <a:p>
                      <a:pPr algn="ctr"/>
                      <a:r>
                        <a:rPr lang="en-GB" dirty="0"/>
                        <a:t>Currently tracking about </a:t>
                      </a:r>
                      <a:r>
                        <a:rPr lang="en-GB" sz="3600" b="1" dirty="0">
                          <a:solidFill>
                            <a:srgbClr val="FF0000"/>
                          </a:solidFill>
                        </a:rPr>
                        <a:t>409300</a:t>
                      </a:r>
                      <a:r>
                        <a:rPr lang="en-GB" b="1" dirty="0">
                          <a:solidFill>
                            <a:srgbClr val="FF0000"/>
                          </a:solidFill>
                        </a:rPr>
                        <a:t> records.</a:t>
                      </a:r>
                    </a:p>
                  </a:txBody>
                  <a:tcPr marL="38100" marR="38100" anchor="ctr">
                    <a:lnL>
                      <a:noFill/>
                    </a:lnL>
                    <a:lnR>
                      <a:noFill/>
                    </a:lnR>
                    <a:lnT w="9525" cap="flat" cmpd="sng" algn="ctr">
                      <a:solidFill>
                        <a:srgbClr val="AADD99"/>
                      </a:solidFill>
                      <a:prstDash val="solid"/>
                      <a:round/>
                      <a:headEnd type="none" w="med" len="med"/>
                      <a:tailEnd type="none" w="med" len="med"/>
                    </a:lnT>
                    <a:lnB>
                      <a:noFill/>
                    </a:lnB>
                  </a:tcPr>
                </a:tc>
                <a:tc hMerge="1">
                  <a:txBody>
                    <a:bodyPr/>
                    <a:lstStyle/>
                    <a:p>
                      <a:endParaRPr lang="en-GB"/>
                    </a:p>
                  </a:txBody>
                  <a:tcPr/>
                </a:tc>
              </a:tr>
              <a:tr h="0">
                <a:tc gridSpan="2">
                  <a:txBody>
                    <a:bodyPr/>
                    <a:lstStyle/>
                    <a:p>
                      <a:pPr algn="l"/>
                      <a:r>
                        <a:rPr lang="ja-JP" altLang="en-US"/>
                        <a:t>短縮 </a:t>
                      </a:r>
                      <a:r>
                        <a:rPr lang="en-US" altLang="ja-JP" dirty="0"/>
                        <a:t>/ </a:t>
                      </a:r>
                      <a:r>
                        <a:rPr lang="en-GB" dirty="0"/>
                        <a:t>Short URL : </a:t>
                      </a:r>
                      <a:r>
                        <a:rPr lang="en-GB" dirty="0">
                          <a:hlinkClick r:id=""/>
                        </a:rPr>
                        <a:t>http://goo.gl/sagas</a:t>
                      </a:r>
                      <a:r>
                        <a:rPr lang="en-GB" dirty="0"/>
                        <a:t> (</a:t>
                      </a:r>
                      <a:r>
                        <a:rPr lang="ja-JP" altLang="en-US"/>
                        <a:t>携帯対応 </a:t>
                      </a:r>
                      <a:r>
                        <a:rPr lang="en-US" altLang="ja-JP" dirty="0"/>
                        <a:t>/ </a:t>
                      </a:r>
                      <a:r>
                        <a:rPr lang="en-GB" sz="2000" dirty="0"/>
                        <a:t>Mobile OK</a:t>
                      </a:r>
                      <a:r>
                        <a:rPr lang="en-GB" dirty="0"/>
                        <a:t>)</a:t>
                      </a:r>
                      <a:br>
                        <a:rPr lang="en-GB" dirty="0"/>
                      </a:br>
                      <a:r>
                        <a:rPr lang="ja-JP" altLang="en-US">
                          <a:hlinkClick r:id="rId3"/>
                        </a:rPr>
                        <a:t>災害に関する情報</a:t>
                      </a:r>
                      <a:r>
                        <a:rPr lang="ja-JP" altLang="en-US"/>
                        <a:t> </a:t>
                      </a:r>
                      <a:r>
                        <a:rPr lang="en-US" altLang="ja-JP" dirty="0"/>
                        <a:t>/ </a:t>
                      </a:r>
                      <a:r>
                        <a:rPr lang="en-GB" dirty="0">
                          <a:hlinkClick r:id="rId4"/>
                        </a:rPr>
                        <a:t>Other Resources</a:t>
                      </a:r>
                      <a:r>
                        <a:rPr lang="en-GB" dirty="0"/>
                        <a:t> </a:t>
                      </a:r>
                      <a:br>
                        <a:rPr lang="en-GB" dirty="0"/>
                      </a:br>
                      <a:r>
                        <a:rPr lang="en-GB" dirty="0"/>
                        <a:t>NHK </a:t>
                      </a:r>
                      <a:r>
                        <a:rPr lang="ja-JP" altLang="en-US"/>
                        <a:t>安否情報も含みます</a:t>
                      </a:r>
                      <a:r>
                        <a:rPr lang="en-US" altLang="ja-JP" dirty="0"/>
                        <a:t>/ </a:t>
                      </a:r>
                      <a:r>
                        <a:rPr lang="en-GB" dirty="0"/>
                        <a:t>with data from: NHK</a:t>
                      </a:r>
                    </a:p>
                  </a:txBody>
                  <a:tcPr marL="38100" marR="38100" anchor="ctr">
                    <a:lnL>
                      <a:noFill/>
                    </a:lnL>
                    <a:lnR>
                      <a:noFill/>
                    </a:lnR>
                    <a:lnT>
                      <a:noFill/>
                    </a:lnT>
                    <a:lnB>
                      <a:noFill/>
                    </a:lnB>
                  </a:tcPr>
                </a:tc>
                <a:tc hMerge="1">
                  <a:txBody>
                    <a:bodyPr/>
                    <a:lstStyle/>
                    <a:p>
                      <a:endParaRPr lang="en-GB"/>
                    </a:p>
                  </a:txBody>
                  <a:tcPr/>
                </a:tc>
              </a:tr>
            </a:tbl>
          </a:graphicData>
        </a:graphic>
      </p:graphicFrame>
      <p:sp>
        <p:nvSpPr>
          <p:cNvPr id="4" name="Oval Callout 3"/>
          <p:cNvSpPr/>
          <p:nvPr/>
        </p:nvSpPr>
        <p:spPr>
          <a:xfrm>
            <a:off x="5868144" y="908720"/>
            <a:ext cx="2952328" cy="2592288"/>
          </a:xfrm>
          <a:prstGeom prst="wedgeEllipseCallout">
            <a:avLst>
              <a:gd name="adj1" fmla="val -41319"/>
              <a:gd name="adj2" fmla="val 5252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6000" dirty="0" smtClean="0"/>
              <a:t>100x</a:t>
            </a:r>
            <a:r>
              <a:rPr lang="en-GB" sz="4800" dirty="0" smtClean="0"/>
              <a:t> </a:t>
            </a:r>
            <a:r>
              <a:rPr lang="en-GB" sz="2400" dirty="0" smtClean="0"/>
              <a:t>Agency App</a:t>
            </a:r>
            <a:endParaRPr lang="en-GB"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Japan Tsunami Aftermath – </a:t>
            </a:r>
            <a:r>
              <a:rPr lang="en-US" sz="2000" dirty="0" smtClean="0"/>
              <a:t>14 Mar 11</a:t>
            </a:r>
            <a:endParaRPr lang="en-GB" sz="3200" dirty="0"/>
          </a:p>
        </p:txBody>
      </p:sp>
      <p:pic>
        <p:nvPicPr>
          <p:cNvPr id="67586" name="Picture 2" descr="http://l.yimg.com/a/p/us/news/editorial/b/3c/b3c493d410cf9e10fb6dcafa4c3f3fad.jpeg"/>
          <p:cNvPicPr>
            <a:picLocks noChangeAspect="1" noChangeArrowheads="1"/>
          </p:cNvPicPr>
          <p:nvPr/>
        </p:nvPicPr>
        <p:blipFill>
          <a:blip r:embed="rId3" cstate="print"/>
          <a:srcRect/>
          <a:stretch>
            <a:fillRect/>
          </a:stretch>
        </p:blipFill>
        <p:spPr bwMode="auto">
          <a:xfrm>
            <a:off x="1069503" y="1556805"/>
            <a:ext cx="7750969" cy="3571875"/>
          </a:xfrm>
          <a:prstGeom prst="rect">
            <a:avLst/>
          </a:prstGeom>
          <a:noFill/>
        </p:spPr>
      </p:pic>
      <p:sp>
        <p:nvSpPr>
          <p:cNvPr id="6" name="TextBox 5"/>
          <p:cNvSpPr txBox="1"/>
          <p:nvPr/>
        </p:nvSpPr>
        <p:spPr>
          <a:xfrm>
            <a:off x="3851920" y="5157192"/>
            <a:ext cx="5012911" cy="584775"/>
          </a:xfrm>
          <a:prstGeom prst="rect">
            <a:avLst/>
          </a:prstGeom>
          <a:noFill/>
        </p:spPr>
        <p:txBody>
          <a:bodyPr wrap="none" rtlCol="0">
            <a:spAutoFit/>
          </a:bodyPr>
          <a:lstStyle/>
          <a:p>
            <a:pPr algn="r"/>
            <a:r>
              <a:rPr lang="en-GB" sz="1600" i="1" dirty="0" smtClean="0"/>
              <a:t>A destroyed landscape in </a:t>
            </a:r>
            <a:r>
              <a:rPr lang="en-GB" sz="1600" i="1" dirty="0" err="1" smtClean="0"/>
              <a:t>Otsuchi</a:t>
            </a:r>
            <a:r>
              <a:rPr lang="en-GB" sz="1600" i="1" dirty="0" smtClean="0"/>
              <a:t> village, </a:t>
            </a:r>
          </a:p>
          <a:p>
            <a:pPr algn="r"/>
            <a:r>
              <a:rPr lang="en-GB" sz="1600" i="1" dirty="0" smtClean="0"/>
              <a:t>Iwate Prefecture in northern Japan” -- Reuters/Kyodo</a:t>
            </a:r>
            <a:endParaRPr lang="en-GB" sz="1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200" smtClean="0"/>
              <a:t>What are the key questions?</a:t>
            </a:r>
          </a:p>
        </p:txBody>
      </p:sp>
      <p:graphicFrame>
        <p:nvGraphicFramePr>
          <p:cNvPr id="6" name="Content Placeholder 5"/>
          <p:cNvGraphicFramePr>
            <a:graphicFrameLocks noGrp="1"/>
          </p:cNvGraphicFramePr>
          <p:nvPr>
            <p:ph idx="1"/>
          </p:nvPr>
        </p:nvGraphicFramePr>
        <p:xfrm>
          <a:off x="539552" y="1556792"/>
          <a:ext cx="7992888"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Two Kinds of Two Kinds</a:t>
            </a:r>
            <a:br>
              <a:rPr lang="en-US" sz="3200" dirty="0" smtClean="0"/>
            </a:br>
            <a:r>
              <a:rPr lang="en-US" sz="3200" dirty="0" smtClean="0"/>
              <a:t>of Social Media</a:t>
            </a:r>
            <a:endParaRPr lang="en-US" sz="3200" dirty="0"/>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188208" y="2693949"/>
            <a:ext cx="1519968" cy="830997"/>
          </a:xfrm>
          <a:prstGeom prst="rect">
            <a:avLst/>
          </a:prstGeom>
          <a:noFill/>
          <a:ln>
            <a:solidFill>
              <a:schemeClr val="bg1"/>
            </a:solidFill>
          </a:ln>
        </p:spPr>
        <p:txBody>
          <a:bodyPr wrap="none" rtlCol="0">
            <a:spAutoFit/>
          </a:bodyPr>
          <a:lstStyle/>
          <a:p>
            <a:pPr algn="ctr"/>
            <a:r>
              <a:rPr lang="en-US" sz="2400" dirty="0" smtClean="0">
                <a:solidFill>
                  <a:schemeClr val="tx2">
                    <a:lumMod val="75000"/>
                  </a:schemeClr>
                </a:solidFill>
              </a:rPr>
              <a:t>Good </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13" name="TextBox 12"/>
          <p:cNvSpPr txBox="1"/>
          <p:nvPr/>
        </p:nvSpPr>
        <p:spPr>
          <a:xfrm>
            <a:off x="1211563" y="4717974"/>
            <a:ext cx="1519968" cy="830997"/>
          </a:xfrm>
          <a:prstGeom prst="rect">
            <a:avLst/>
          </a:prstGeom>
          <a:noFill/>
        </p:spPr>
        <p:txBody>
          <a:bodyPr wrap="none" rtlCol="0">
            <a:spAutoFit/>
          </a:bodyPr>
          <a:lstStyle/>
          <a:p>
            <a:pPr algn="ctr"/>
            <a:r>
              <a:rPr lang="en-US" sz="2400" dirty="0" smtClean="0">
                <a:solidFill>
                  <a:schemeClr val="tx2">
                    <a:lumMod val="75000"/>
                  </a:schemeClr>
                </a:solidFill>
              </a:rPr>
              <a:t>Bad</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8" name="TextBox 7"/>
          <p:cNvSpPr txBox="1"/>
          <p:nvPr/>
        </p:nvSpPr>
        <p:spPr>
          <a:xfrm>
            <a:off x="2930204" y="5991671"/>
            <a:ext cx="1641796" cy="830997"/>
          </a:xfrm>
          <a:prstGeom prst="rect">
            <a:avLst/>
          </a:prstGeom>
          <a:noFill/>
        </p:spPr>
        <p:txBody>
          <a:bodyPr wrap="none" rtlCol="0">
            <a:spAutoFit/>
          </a:bodyPr>
          <a:lstStyle/>
          <a:p>
            <a:r>
              <a:rPr lang="en-US" sz="2400" dirty="0" smtClean="0">
                <a:solidFill>
                  <a:schemeClr val="tx2">
                    <a:lumMod val="75000"/>
                  </a:schemeClr>
                </a:solidFill>
              </a:rPr>
              <a:t>Prophets,</a:t>
            </a:r>
          </a:p>
          <a:p>
            <a:r>
              <a:rPr lang="en-US" sz="2400" dirty="0" smtClean="0">
                <a:solidFill>
                  <a:schemeClr val="tx2">
                    <a:lumMod val="75000"/>
                  </a:schemeClr>
                </a:solidFill>
              </a:rPr>
              <a:t>Individuals</a:t>
            </a:r>
            <a:endParaRPr lang="en-US" sz="2400" dirty="0">
              <a:solidFill>
                <a:schemeClr val="tx2">
                  <a:lumMod val="75000"/>
                </a:schemeClr>
              </a:solidFill>
            </a:endParaRPr>
          </a:p>
        </p:txBody>
      </p:sp>
      <p:sp>
        <p:nvSpPr>
          <p:cNvPr id="9" name="TextBox 8"/>
          <p:cNvSpPr txBox="1"/>
          <p:nvPr/>
        </p:nvSpPr>
        <p:spPr>
          <a:xfrm>
            <a:off x="5222477" y="5982379"/>
            <a:ext cx="2085827" cy="830997"/>
          </a:xfrm>
          <a:prstGeom prst="rect">
            <a:avLst/>
          </a:prstGeom>
          <a:noFill/>
        </p:spPr>
        <p:txBody>
          <a:bodyPr wrap="none" rtlCol="0">
            <a:spAutoFit/>
          </a:bodyPr>
          <a:lstStyle/>
          <a:p>
            <a:r>
              <a:rPr lang="en-US" sz="2400" dirty="0" smtClean="0">
                <a:solidFill>
                  <a:schemeClr val="tx2">
                    <a:lumMod val="75000"/>
                  </a:schemeClr>
                </a:solidFill>
              </a:rPr>
              <a:t>Priests,</a:t>
            </a:r>
          </a:p>
          <a:p>
            <a:r>
              <a:rPr lang="en-US" sz="2400" dirty="0" smtClean="0">
                <a:solidFill>
                  <a:schemeClr val="tx2">
                    <a:lumMod val="75000"/>
                  </a:schemeClr>
                </a:solidFill>
              </a:rPr>
              <a:t>Organizations</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50838"/>
            <a:ext cx="7315200" cy="1143000"/>
          </a:xfrm>
        </p:spPr>
        <p:txBody>
          <a:bodyPr/>
          <a:lstStyle/>
          <a:p>
            <a:r>
              <a:rPr lang="en-GB" sz="3200" dirty="0" smtClean="0"/>
              <a:t>Crisis Mapping Japan’s Earthquake </a:t>
            </a:r>
            <a:endParaRPr lang="en-GB" sz="3200" dirty="0"/>
          </a:p>
        </p:txBody>
      </p:sp>
      <p:pic>
        <p:nvPicPr>
          <p:cNvPr id="94210" name="Picture 2" descr="http://irevolution.files.wordpress.com/2011/03/picture-51.png">
            <a:hlinkClick r:id="rId3"/>
          </p:cNvPr>
          <p:cNvPicPr>
            <a:picLocks noChangeAspect="1" noChangeArrowheads="1"/>
          </p:cNvPicPr>
          <p:nvPr/>
        </p:nvPicPr>
        <p:blipFill>
          <a:blip r:embed="rId4" cstate="print"/>
          <a:srcRect r="36801" b="5381"/>
          <a:stretch>
            <a:fillRect/>
          </a:stretch>
        </p:blipFill>
        <p:spPr bwMode="auto">
          <a:xfrm>
            <a:off x="4523568" y="1556792"/>
            <a:ext cx="4080880" cy="5256584"/>
          </a:xfrm>
          <a:prstGeom prst="rect">
            <a:avLst/>
          </a:prstGeom>
          <a:noFill/>
        </p:spPr>
      </p:pic>
      <p:sp>
        <p:nvSpPr>
          <p:cNvPr id="5" name="Oval Callout 4"/>
          <p:cNvSpPr/>
          <p:nvPr/>
        </p:nvSpPr>
        <p:spPr>
          <a:xfrm>
            <a:off x="395536" y="1844824"/>
            <a:ext cx="4464496" cy="3528392"/>
          </a:xfrm>
          <a:prstGeom prst="wedgeEllipseCallout">
            <a:avLst>
              <a:gd name="adj1" fmla="val 54926"/>
              <a:gd name="adj2" fmla="val 4480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smtClean="0"/>
              <a:t>almost </a:t>
            </a:r>
            <a:r>
              <a:rPr lang="en-GB" sz="6000" dirty="0" smtClean="0"/>
              <a:t>3,000</a:t>
            </a:r>
            <a:r>
              <a:rPr lang="en-GB" sz="4800" dirty="0" smtClean="0"/>
              <a:t> </a:t>
            </a:r>
            <a:r>
              <a:rPr lang="en-GB" sz="3200" dirty="0" smtClean="0"/>
              <a:t>individual reports have been mapped</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dirty="0" smtClean="0"/>
              <a:t>The Uncultured Project</a:t>
            </a:r>
          </a:p>
        </p:txBody>
      </p:sp>
      <p:pic>
        <p:nvPicPr>
          <p:cNvPr id="22532" name="Picture 2"/>
          <p:cNvPicPr>
            <a:picLocks noChangeAspect="1" noChangeArrowheads="1"/>
          </p:cNvPicPr>
          <p:nvPr/>
        </p:nvPicPr>
        <p:blipFill>
          <a:blip r:embed="rId3" cstate="print"/>
          <a:srcRect/>
          <a:stretch>
            <a:fillRect/>
          </a:stretch>
        </p:blipFill>
        <p:spPr bwMode="auto">
          <a:xfrm>
            <a:off x="1992952" y="1620728"/>
            <a:ext cx="6827520" cy="5120640"/>
          </a:xfrm>
          <a:prstGeom prst="rect">
            <a:avLst/>
          </a:prstGeom>
          <a:noFill/>
          <a:ln w="9525">
            <a:noFill/>
            <a:miter lim="800000"/>
            <a:headEnd/>
            <a:tailEnd/>
          </a:ln>
        </p:spPr>
      </p:pic>
      <p:sp>
        <p:nvSpPr>
          <p:cNvPr id="22533"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2ED6BF77-5B3A-46E1-83DD-4FCBF85E8F8F}" type="slidenum">
              <a:rPr lang="en-US" sz="1400">
                <a:solidFill>
                  <a:schemeClr val="tx1"/>
                </a:solidFill>
                <a:latin typeface="Arial" charset="0"/>
              </a:rPr>
              <a:pPr algn="r"/>
              <a:t>6</a:t>
            </a:fld>
            <a:endParaRPr lang="en-US" sz="1400">
              <a:solidFill>
                <a:schemeClr val="tx1"/>
              </a:solidFill>
              <a:latin typeface="Arial" charset="0"/>
            </a:endParaRPr>
          </a:p>
        </p:txBody>
      </p:sp>
      <p:sp>
        <p:nvSpPr>
          <p:cNvPr id="6" name="Oval Callout 5"/>
          <p:cNvSpPr/>
          <p:nvPr/>
        </p:nvSpPr>
        <p:spPr>
          <a:xfrm>
            <a:off x="107504" y="3284984"/>
            <a:ext cx="2952328" cy="2592288"/>
          </a:xfrm>
          <a:prstGeom prst="wedgeEllipseCallout">
            <a:avLst>
              <a:gd name="adj1" fmla="val 59918"/>
              <a:gd name="adj2" fmla="val 2146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6000" dirty="0" smtClean="0"/>
              <a:t>2.2 M</a:t>
            </a:r>
            <a:r>
              <a:rPr lang="en-GB" sz="4800" dirty="0" smtClean="0"/>
              <a:t> </a:t>
            </a:r>
            <a:r>
              <a:rPr lang="en-GB" sz="2400" dirty="0" smtClean="0"/>
              <a:t>Views</a:t>
            </a:r>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Two Kinds of Two Kinds</a:t>
            </a:r>
            <a:br>
              <a:rPr lang="en-US" sz="3200" dirty="0" smtClean="0"/>
            </a:br>
            <a:r>
              <a:rPr lang="en-US" sz="3200" dirty="0" smtClean="0"/>
              <a:t>of Social Media</a:t>
            </a:r>
            <a:endParaRPr lang="en-US" sz="3200" dirty="0"/>
          </a:p>
        </p:txBody>
      </p:sp>
      <p:graphicFrame>
        <p:nvGraphicFramePr>
          <p:cNvPr id="5" name="Diagram 4"/>
          <p:cNvGraphicFramePr/>
          <p:nvPr/>
        </p:nvGraphicFramePr>
        <p:xfrm>
          <a:off x="1524000" y="1541016"/>
          <a:ext cx="679241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188208" y="2693949"/>
            <a:ext cx="1519968" cy="830997"/>
          </a:xfrm>
          <a:prstGeom prst="rect">
            <a:avLst/>
          </a:prstGeom>
          <a:noFill/>
          <a:ln>
            <a:solidFill>
              <a:schemeClr val="bg1"/>
            </a:solidFill>
          </a:ln>
        </p:spPr>
        <p:txBody>
          <a:bodyPr wrap="none" rtlCol="0">
            <a:spAutoFit/>
          </a:bodyPr>
          <a:lstStyle/>
          <a:p>
            <a:pPr algn="ctr"/>
            <a:r>
              <a:rPr lang="en-US" sz="2400" dirty="0" smtClean="0">
                <a:solidFill>
                  <a:schemeClr val="tx2">
                    <a:lumMod val="75000"/>
                  </a:schemeClr>
                </a:solidFill>
              </a:rPr>
              <a:t>Good </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13" name="TextBox 12"/>
          <p:cNvSpPr txBox="1"/>
          <p:nvPr/>
        </p:nvSpPr>
        <p:spPr>
          <a:xfrm>
            <a:off x="1211563" y="4717974"/>
            <a:ext cx="1519968" cy="830997"/>
          </a:xfrm>
          <a:prstGeom prst="rect">
            <a:avLst/>
          </a:prstGeom>
          <a:noFill/>
        </p:spPr>
        <p:txBody>
          <a:bodyPr wrap="none" rtlCol="0">
            <a:spAutoFit/>
          </a:bodyPr>
          <a:lstStyle/>
          <a:p>
            <a:pPr algn="ctr"/>
            <a:r>
              <a:rPr lang="en-US" sz="2400" dirty="0" smtClean="0">
                <a:solidFill>
                  <a:schemeClr val="tx2">
                    <a:lumMod val="75000"/>
                  </a:schemeClr>
                </a:solidFill>
              </a:rPr>
              <a:t>Bad</a:t>
            </a:r>
          </a:p>
          <a:p>
            <a:pPr algn="ctr"/>
            <a:r>
              <a:rPr lang="en-US" sz="2400" dirty="0" smtClean="0">
                <a:solidFill>
                  <a:schemeClr val="tx2">
                    <a:lumMod val="75000"/>
                  </a:schemeClr>
                </a:solidFill>
              </a:rPr>
              <a:t>Intentions</a:t>
            </a:r>
            <a:endParaRPr lang="en-US" sz="2400" dirty="0">
              <a:solidFill>
                <a:schemeClr val="tx2">
                  <a:lumMod val="75000"/>
                </a:schemeClr>
              </a:solidFill>
            </a:endParaRPr>
          </a:p>
        </p:txBody>
      </p:sp>
      <p:sp>
        <p:nvSpPr>
          <p:cNvPr id="8" name="TextBox 7"/>
          <p:cNvSpPr txBox="1"/>
          <p:nvPr/>
        </p:nvSpPr>
        <p:spPr>
          <a:xfrm>
            <a:off x="2930204" y="5991671"/>
            <a:ext cx="1641796" cy="830997"/>
          </a:xfrm>
          <a:prstGeom prst="rect">
            <a:avLst/>
          </a:prstGeom>
          <a:noFill/>
        </p:spPr>
        <p:txBody>
          <a:bodyPr wrap="none" rtlCol="0">
            <a:spAutoFit/>
          </a:bodyPr>
          <a:lstStyle/>
          <a:p>
            <a:r>
              <a:rPr lang="en-US" sz="2400" dirty="0" smtClean="0">
                <a:solidFill>
                  <a:schemeClr val="tx2">
                    <a:lumMod val="75000"/>
                  </a:schemeClr>
                </a:solidFill>
              </a:rPr>
              <a:t>Prophets,</a:t>
            </a:r>
          </a:p>
          <a:p>
            <a:r>
              <a:rPr lang="en-US" sz="2400" dirty="0" smtClean="0">
                <a:solidFill>
                  <a:schemeClr val="tx2">
                    <a:lumMod val="75000"/>
                  </a:schemeClr>
                </a:solidFill>
              </a:rPr>
              <a:t>Individuals</a:t>
            </a:r>
            <a:endParaRPr lang="en-US" sz="2400" dirty="0">
              <a:solidFill>
                <a:schemeClr val="tx2">
                  <a:lumMod val="75000"/>
                </a:schemeClr>
              </a:solidFill>
            </a:endParaRPr>
          </a:p>
        </p:txBody>
      </p:sp>
      <p:sp>
        <p:nvSpPr>
          <p:cNvPr id="9" name="TextBox 8"/>
          <p:cNvSpPr txBox="1"/>
          <p:nvPr/>
        </p:nvSpPr>
        <p:spPr>
          <a:xfrm>
            <a:off x="5222477" y="5982379"/>
            <a:ext cx="2085827" cy="830997"/>
          </a:xfrm>
          <a:prstGeom prst="rect">
            <a:avLst/>
          </a:prstGeom>
          <a:noFill/>
        </p:spPr>
        <p:txBody>
          <a:bodyPr wrap="none" rtlCol="0">
            <a:spAutoFit/>
          </a:bodyPr>
          <a:lstStyle/>
          <a:p>
            <a:r>
              <a:rPr lang="en-US" sz="2400" dirty="0" smtClean="0">
                <a:solidFill>
                  <a:schemeClr val="tx2">
                    <a:lumMod val="75000"/>
                  </a:schemeClr>
                </a:solidFill>
              </a:rPr>
              <a:t>Priests,</a:t>
            </a:r>
          </a:p>
          <a:p>
            <a:r>
              <a:rPr lang="en-US" sz="2400" dirty="0" smtClean="0">
                <a:solidFill>
                  <a:schemeClr val="tx2">
                    <a:lumMod val="75000"/>
                  </a:schemeClr>
                </a:solidFill>
              </a:rPr>
              <a:t>Organizations</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0" y="0"/>
            <a:ext cx="9137650" cy="6858000"/>
          </a:xfrm>
          <a:prstGeom prst="rect">
            <a:avLst/>
          </a:prstGeom>
          <a:noFill/>
          <a:ln w="9525">
            <a:noFill/>
            <a:miter lim="800000"/>
            <a:headEnd/>
            <a:tailEnd/>
          </a:ln>
        </p:spPr>
      </p:pic>
      <p:sp>
        <p:nvSpPr>
          <p:cNvPr id="4" name="Oval Callout 3"/>
          <p:cNvSpPr/>
          <p:nvPr/>
        </p:nvSpPr>
        <p:spPr>
          <a:xfrm>
            <a:off x="107504" y="620688"/>
            <a:ext cx="4248472" cy="3096344"/>
          </a:xfrm>
          <a:prstGeom prst="wedgeEllipseCallout">
            <a:avLst>
              <a:gd name="adj1" fmla="val 43754"/>
              <a:gd name="adj2" fmla="val 4754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dirty="0" smtClean="0"/>
              <a:t>IFRC – Trilogy</a:t>
            </a:r>
          </a:p>
          <a:p>
            <a:pPr algn="ctr"/>
            <a:r>
              <a:rPr lang="en-GB" sz="3600" dirty="0" smtClean="0"/>
              <a:t>TERA  Application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Texting</a:t>
            </a:r>
            <a:r>
              <a:rPr lang="en-US" sz="3200" dirty="0" smtClean="0"/>
              <a:t> Survivors in Haiti</a:t>
            </a:r>
            <a:endParaRPr lang="en-US" sz="3200" dirty="0"/>
          </a:p>
        </p:txBody>
      </p:sp>
      <p:graphicFrame>
        <p:nvGraphicFramePr>
          <p:cNvPr id="5" name="Diagram 4"/>
          <p:cNvGraphicFramePr/>
          <p:nvPr/>
        </p:nvGraphicFramePr>
        <p:xfrm>
          <a:off x="467544" y="1541016"/>
          <a:ext cx="8424936" cy="531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5|14.8|15.2|41.4"/>
</p:tagLst>
</file>

<file path=ppt/tags/tag2.xml><?xml version="1.0" encoding="utf-8"?>
<p:tagLst xmlns:a="http://schemas.openxmlformats.org/drawingml/2006/main" xmlns:r="http://schemas.openxmlformats.org/officeDocument/2006/relationships" xmlns:p="http://schemas.openxmlformats.org/presentationml/2006/main">
  <p:tag name="TIMING" val="|41.5|14.8|15.2|41.4"/>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IFRC_English</Template>
  <TotalTime>14576</TotalTime>
  <Words>1429</Words>
  <Application>Microsoft Office PowerPoint</Application>
  <PresentationFormat>On-screen Show (4:3)</PresentationFormat>
  <Paragraphs>305</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Foundry</vt:lpstr>
      <vt:lpstr>Two Kinds of Two Kinds  of Social Media </vt:lpstr>
      <vt:lpstr>Three take-aways</vt:lpstr>
      <vt:lpstr>Two Kinds of Two Kinds of Social Media</vt:lpstr>
      <vt:lpstr>Two Kinds of Two Kinds of Social Media</vt:lpstr>
      <vt:lpstr>Crisis Mapping Japan’s Earthquake </vt:lpstr>
      <vt:lpstr>The Uncultured Project</vt:lpstr>
      <vt:lpstr>Two Kinds of Two Kinds of Social Media</vt:lpstr>
      <vt:lpstr>Slide 8</vt:lpstr>
      <vt:lpstr>Texting Survivors in Haiti</vt:lpstr>
      <vt:lpstr>Two Kinds of Two Kinds of Social Media</vt:lpstr>
      <vt:lpstr>Top recruit quits Facebook following 'living nightmare'</vt:lpstr>
      <vt:lpstr>Two Kinds of Two Kinds of Social Media</vt:lpstr>
      <vt:lpstr>Slide 13</vt:lpstr>
      <vt:lpstr>Some things the Prophets don’t want to hear </vt:lpstr>
      <vt:lpstr>Some things the Priests don’t want to hear</vt:lpstr>
      <vt:lpstr>The Problem of Unintended Consequences</vt:lpstr>
      <vt:lpstr>Flows of Data to Crises Response</vt:lpstr>
      <vt:lpstr>Data Overload</vt:lpstr>
      <vt:lpstr>Two Kinds of Two Kinds of Social Media</vt:lpstr>
      <vt:lpstr>Slide 20</vt:lpstr>
      <vt:lpstr>Slide 21</vt:lpstr>
      <vt:lpstr>People need to know their  loved ones are safe</vt:lpstr>
      <vt:lpstr>Wisdom from Japan</vt:lpstr>
      <vt:lpstr>Slide 24</vt:lpstr>
      <vt:lpstr>Bottle-caps</vt:lpstr>
      <vt:lpstr>Three take-aways</vt:lpstr>
      <vt:lpstr>Slide 27</vt:lpstr>
      <vt:lpstr>Appendix</vt:lpstr>
      <vt:lpstr>Two Kinds of Two Kinds of Civil Religion – Martin Marty, 1974</vt:lpstr>
      <vt:lpstr>Spreading the word on Twitter</vt:lpstr>
      <vt:lpstr>Communication is Fundamental</vt:lpstr>
      <vt:lpstr>Slide 32</vt:lpstr>
      <vt:lpstr>Google People Finder</vt:lpstr>
      <vt:lpstr>Japan Tsunami Aftermath – 14 Mar 11</vt:lpstr>
      <vt:lpstr>What are the key questions?</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Updates</dc:title>
  <dc:creator>Amol Sawarkar</dc:creator>
  <cp:lastModifiedBy>Edward G. Happ</cp:lastModifiedBy>
  <cp:revision>465</cp:revision>
  <dcterms:created xsi:type="dcterms:W3CDTF">2010-03-04T15:12:21Z</dcterms:created>
  <dcterms:modified xsi:type="dcterms:W3CDTF">2011-04-02T08:26:24Z</dcterms:modified>
</cp:coreProperties>
</file>