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0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7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3"/>
    <p:sldMasterId id="2147483673" r:id="rId4"/>
  </p:sldMasterIdLst>
  <p:notesMasterIdLst>
    <p:notesMasterId r:id="rId61"/>
  </p:notesMasterIdLst>
  <p:handoutMasterIdLst>
    <p:handoutMasterId r:id="rId62"/>
  </p:handoutMasterIdLst>
  <p:sldIdLst>
    <p:sldId id="566" r:id="rId5"/>
    <p:sldId id="441" r:id="rId6"/>
    <p:sldId id="692" r:id="rId7"/>
    <p:sldId id="501" r:id="rId8"/>
    <p:sldId id="626" r:id="rId9"/>
    <p:sldId id="681" r:id="rId10"/>
    <p:sldId id="682" r:id="rId11"/>
    <p:sldId id="489" r:id="rId12"/>
    <p:sldId id="571" r:id="rId13"/>
    <p:sldId id="507" r:id="rId14"/>
    <p:sldId id="490" r:id="rId15"/>
    <p:sldId id="650" r:id="rId16"/>
    <p:sldId id="491" r:id="rId17"/>
    <p:sldId id="492" r:id="rId18"/>
    <p:sldId id="493" r:id="rId19"/>
    <p:sldId id="494" r:id="rId20"/>
    <p:sldId id="499" r:id="rId21"/>
    <p:sldId id="496" r:id="rId22"/>
    <p:sldId id="497" r:id="rId23"/>
    <p:sldId id="551" r:id="rId24"/>
    <p:sldId id="529" r:id="rId25"/>
    <p:sldId id="530" r:id="rId26"/>
    <p:sldId id="588" r:id="rId27"/>
    <p:sldId id="564" r:id="rId28"/>
    <p:sldId id="565" r:id="rId29"/>
    <p:sldId id="602" r:id="rId30"/>
    <p:sldId id="690" r:id="rId31"/>
    <p:sldId id="683" r:id="rId32"/>
    <p:sldId id="684" r:id="rId33"/>
    <p:sldId id="685" r:id="rId34"/>
    <p:sldId id="686" r:id="rId35"/>
    <p:sldId id="687" r:id="rId36"/>
    <p:sldId id="688" r:id="rId37"/>
    <p:sldId id="689" r:id="rId38"/>
    <p:sldId id="608" r:id="rId39"/>
    <p:sldId id="609" r:id="rId40"/>
    <p:sldId id="570" r:id="rId41"/>
    <p:sldId id="610" r:id="rId42"/>
    <p:sldId id="611" r:id="rId43"/>
    <p:sldId id="623" r:id="rId44"/>
    <p:sldId id="624" r:id="rId45"/>
    <p:sldId id="612" r:id="rId46"/>
    <p:sldId id="677" r:id="rId47"/>
    <p:sldId id="614" r:id="rId48"/>
    <p:sldId id="615" r:id="rId49"/>
    <p:sldId id="616" r:id="rId50"/>
    <p:sldId id="617" r:id="rId51"/>
    <p:sldId id="618" r:id="rId52"/>
    <p:sldId id="622" r:id="rId53"/>
    <p:sldId id="620" r:id="rId54"/>
    <p:sldId id="632" r:id="rId55"/>
    <p:sldId id="691" r:id="rId56"/>
    <p:sldId id="675" r:id="rId57"/>
    <p:sldId id="461" r:id="rId58"/>
    <p:sldId id="476" r:id="rId59"/>
    <p:sldId id="601" r:id="rId60"/>
  </p:sldIdLst>
  <p:sldSz cx="9144000" cy="6858000" type="screen4x3"/>
  <p:notesSz cx="6797675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DDDDDD"/>
    <a:srgbClr val="FF0000"/>
    <a:srgbClr val="FFFF00"/>
    <a:srgbClr val="48E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41" autoAdjust="0"/>
    <p:restoredTop sz="93238" autoAdjust="0"/>
  </p:normalViewPr>
  <p:slideViewPr>
    <p:cSldViewPr>
      <p:cViewPr varScale="1">
        <p:scale>
          <a:sx n="65" d="100"/>
          <a:sy n="65" d="100"/>
        </p:scale>
        <p:origin x="16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Fatalities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1970</c:v>
                </c:pt>
                <c:pt idx="1">
                  <c:v>1991</c:v>
                </c:pt>
                <c:pt idx="2">
                  <c:v>2007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500000</c:v>
                </c:pt>
                <c:pt idx="1">
                  <c:v>138000</c:v>
                </c:pt>
                <c:pt idx="2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04-4DB5-BD12-A18D263F6D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3795592"/>
        <c:axId val="203795984"/>
      </c:barChart>
      <c:catAx>
        <c:axId val="203795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3795984"/>
        <c:crosses val="autoZero"/>
        <c:auto val="1"/>
        <c:lblAlgn val="ctr"/>
        <c:lblOffset val="100"/>
        <c:noMultiLvlLbl val="0"/>
      </c:catAx>
      <c:valAx>
        <c:axId val="203795984"/>
        <c:scaling>
          <c:orientation val="minMax"/>
          <c:max val="5250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03795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About 40% </a:t>
            </a:r>
            <a:r>
              <a:rPr lang="en-GB" dirty="0"/>
              <a:t>at present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Consumer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innerShdw blurRad="114300">
                <a:schemeClr val="accent1">
                  <a:lumMod val="75000"/>
                </a:schemeClr>
              </a:inn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6</c:v>
                </c:pt>
                <c:pt idx="2">
                  <c:v>12</c:v>
                </c:pt>
                <c:pt idx="3">
                  <c:v>26</c:v>
                </c:pt>
                <c:pt idx="4">
                  <c:v>53</c:v>
                </c:pt>
                <c:pt idx="5">
                  <c:v>65</c:v>
                </c:pt>
                <c:pt idx="6">
                  <c:v>77</c:v>
                </c:pt>
                <c:pt idx="7">
                  <c:v>89</c:v>
                </c:pt>
                <c:pt idx="8">
                  <c:v>101</c:v>
                </c:pt>
                <c:pt idx="9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0-4A08-92C9-E17921DE15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Provider</c:v>
                </c:pt>
              </c:strCache>
            </c:strRef>
          </c:tx>
          <c:spPr>
            <a:solidFill>
              <a:schemeClr val="accent2">
                <a:alpha val="74000"/>
              </a:schemeClr>
            </a:solidFill>
            <a:ln>
              <a:noFill/>
            </a:ln>
            <a:effectLst>
              <a:innerShdw blurRad="114300">
                <a:schemeClr val="accent2">
                  <a:lumMod val="75000"/>
                </a:schemeClr>
              </a:inn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81</c:v>
                </c:pt>
                <c:pt idx="1">
                  <c:v>78</c:v>
                </c:pt>
                <c:pt idx="2">
                  <c:v>79</c:v>
                </c:pt>
                <c:pt idx="3">
                  <c:v>80</c:v>
                </c:pt>
                <c:pt idx="4">
                  <c:v>83</c:v>
                </c:pt>
                <c:pt idx="5">
                  <c:v>83</c:v>
                </c:pt>
                <c:pt idx="6">
                  <c:v>84</c:v>
                </c:pt>
                <c:pt idx="7">
                  <c:v>85</c:v>
                </c:pt>
                <c:pt idx="8">
                  <c:v>86</c:v>
                </c:pt>
                <c:pt idx="9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10-4A08-92C9-E17921DE15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axId val="203801472"/>
        <c:axId val="208449600"/>
      </c:areaChart>
      <c:catAx>
        <c:axId val="20380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449600"/>
        <c:crosses val="autoZero"/>
        <c:auto val="1"/>
        <c:lblAlgn val="ctr"/>
        <c:lblOffset val="100"/>
        <c:noMultiLvlLbl val="0"/>
      </c:catAx>
      <c:valAx>
        <c:axId val="20844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8014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0FF1DC-6433-4FF0-83FF-087A65BBADD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3D800DA-BE89-4E10-94B8-5BEB74763598}">
      <dgm:prSet phldrT="[Text]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/>
            <a:t>Preparedness</a:t>
          </a:r>
          <a:endParaRPr lang="en-GB" b="1" dirty="0"/>
        </a:p>
      </dgm:t>
    </dgm:pt>
    <dgm:pt modelId="{3FCCAC94-F301-4998-9800-54EDDE211C11}" type="parTrans" cxnId="{E3691439-A8FD-44FC-A01C-08AF3ACB9460}">
      <dgm:prSet/>
      <dgm:spPr/>
      <dgm:t>
        <a:bodyPr/>
        <a:lstStyle/>
        <a:p>
          <a:endParaRPr lang="en-GB"/>
        </a:p>
      </dgm:t>
    </dgm:pt>
    <dgm:pt modelId="{BECA2908-BE82-48B5-B9E0-89DE4DD2F341}" type="sibTrans" cxnId="{E3691439-A8FD-44FC-A01C-08AF3ACB9460}">
      <dgm:prSet/>
      <dgm:spPr>
        <a:ln w="25400">
          <a:solidFill>
            <a:schemeClr val="accent2"/>
          </a:solidFill>
        </a:ln>
      </dgm:spPr>
      <dgm:t>
        <a:bodyPr/>
        <a:lstStyle/>
        <a:p>
          <a:endParaRPr lang="en-GB"/>
        </a:p>
      </dgm:t>
    </dgm:pt>
    <dgm:pt modelId="{BE89959B-D869-442F-A702-77B22D01AB39}">
      <dgm:prSet phldrT="[Text]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/>
            <a:t>First Response</a:t>
          </a:r>
          <a:endParaRPr lang="en-GB" b="1" dirty="0"/>
        </a:p>
      </dgm:t>
    </dgm:pt>
    <dgm:pt modelId="{E63CD5EF-33A3-4D9F-A39A-F21984D5A2F5}" type="parTrans" cxnId="{5EC57801-7CA2-4D53-90E7-6F532D261B57}">
      <dgm:prSet/>
      <dgm:spPr/>
      <dgm:t>
        <a:bodyPr/>
        <a:lstStyle/>
        <a:p>
          <a:endParaRPr lang="en-GB"/>
        </a:p>
      </dgm:t>
    </dgm:pt>
    <dgm:pt modelId="{D1342EE7-FD1F-4CE0-B582-7F4ED3225AE7}" type="sibTrans" cxnId="{5EC57801-7CA2-4D53-90E7-6F532D261B57}">
      <dgm:prSet/>
      <dgm:spPr>
        <a:ln w="25400">
          <a:solidFill>
            <a:schemeClr val="accent2"/>
          </a:solidFill>
        </a:ln>
      </dgm:spPr>
      <dgm:t>
        <a:bodyPr/>
        <a:lstStyle/>
        <a:p>
          <a:endParaRPr lang="en-GB"/>
        </a:p>
      </dgm:t>
    </dgm:pt>
    <dgm:pt modelId="{1C543719-0C4F-47D1-9259-750DA6FF78CA}">
      <dgm:prSet phldrT="[Text]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/>
            <a:t>Scaling up</a:t>
          </a:r>
          <a:endParaRPr lang="en-GB" b="1" dirty="0"/>
        </a:p>
      </dgm:t>
    </dgm:pt>
    <dgm:pt modelId="{22C21986-C3CC-4CD5-A9BB-9774E4D037F1}" type="parTrans" cxnId="{301F9527-013D-4D91-9115-F8DF1B7C06A1}">
      <dgm:prSet/>
      <dgm:spPr/>
      <dgm:t>
        <a:bodyPr/>
        <a:lstStyle/>
        <a:p>
          <a:endParaRPr lang="en-GB"/>
        </a:p>
      </dgm:t>
    </dgm:pt>
    <dgm:pt modelId="{B4E48DB5-5488-432C-BF65-06AC0A457E6B}" type="sibTrans" cxnId="{301F9527-013D-4D91-9115-F8DF1B7C06A1}">
      <dgm:prSet/>
      <dgm:spPr>
        <a:ln w="25400">
          <a:solidFill>
            <a:schemeClr val="accent2"/>
          </a:solidFill>
        </a:ln>
      </dgm:spPr>
      <dgm:t>
        <a:bodyPr/>
        <a:lstStyle/>
        <a:p>
          <a:endParaRPr lang="en-GB"/>
        </a:p>
      </dgm:t>
    </dgm:pt>
    <dgm:pt modelId="{2A60B7F1-1CC5-44CA-A511-61B70DAC55BE}">
      <dgm:prSet phldrT="[Text]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/>
            <a:t>Transition</a:t>
          </a:r>
          <a:endParaRPr lang="en-GB" b="1" dirty="0"/>
        </a:p>
      </dgm:t>
    </dgm:pt>
    <dgm:pt modelId="{4D4AD9CF-D2D6-45B1-90BE-4E8E7B5E515E}" type="parTrans" cxnId="{9D9C4752-ADB5-4F64-9E53-803E48BEDF46}">
      <dgm:prSet/>
      <dgm:spPr/>
      <dgm:t>
        <a:bodyPr/>
        <a:lstStyle/>
        <a:p>
          <a:endParaRPr lang="en-GB"/>
        </a:p>
      </dgm:t>
    </dgm:pt>
    <dgm:pt modelId="{9A5CA411-50CF-42CF-8CBA-9B57C3B6C6EB}" type="sibTrans" cxnId="{9D9C4752-ADB5-4F64-9E53-803E48BEDF46}">
      <dgm:prSet/>
      <dgm:spPr>
        <a:ln w="25400">
          <a:solidFill>
            <a:schemeClr val="accent2"/>
          </a:solidFill>
        </a:ln>
      </dgm:spPr>
      <dgm:t>
        <a:bodyPr/>
        <a:lstStyle/>
        <a:p>
          <a:endParaRPr lang="en-GB"/>
        </a:p>
      </dgm:t>
    </dgm:pt>
    <dgm:pt modelId="{F4DC76FE-7923-4E1B-8F9C-26BDE9CF5B3F}">
      <dgm:prSet phldrT="[Text]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/>
            <a:t>Learning</a:t>
          </a:r>
          <a:endParaRPr lang="en-GB" b="1" dirty="0"/>
        </a:p>
      </dgm:t>
    </dgm:pt>
    <dgm:pt modelId="{AD753FAC-0BA3-4C00-92A1-F4E4FDE3C17D}" type="parTrans" cxnId="{CF6EAD2E-5A96-4114-BAFF-524CE03C9A83}">
      <dgm:prSet/>
      <dgm:spPr/>
      <dgm:t>
        <a:bodyPr/>
        <a:lstStyle/>
        <a:p>
          <a:endParaRPr lang="en-GB"/>
        </a:p>
      </dgm:t>
    </dgm:pt>
    <dgm:pt modelId="{728D163D-3AD9-46E0-B8DA-D773F1D8A547}" type="sibTrans" cxnId="{CF6EAD2E-5A96-4114-BAFF-524CE03C9A83}">
      <dgm:prSet/>
      <dgm:spPr>
        <a:ln w="25400">
          <a:solidFill>
            <a:schemeClr val="accent2"/>
          </a:solidFill>
        </a:ln>
      </dgm:spPr>
      <dgm:t>
        <a:bodyPr/>
        <a:lstStyle/>
        <a:p>
          <a:endParaRPr lang="en-GB"/>
        </a:p>
      </dgm:t>
    </dgm:pt>
    <dgm:pt modelId="{7DEA324F-C1C4-4F1C-877C-81FF3CABF120}" type="pres">
      <dgm:prSet presAssocID="{430FF1DC-6433-4FF0-83FF-087A65BBAD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8781C3-A828-4444-90B8-DA225A0073D8}" type="pres">
      <dgm:prSet presAssocID="{C3D800DA-BE89-4E10-94B8-5BEB74763598}" presName="node" presStyleLbl="node1" presStyleIdx="0" presStyleCnt="5" custScaleX="165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27397-63B4-468D-924D-7FC370BC2805}" type="pres">
      <dgm:prSet presAssocID="{C3D800DA-BE89-4E10-94B8-5BEB74763598}" presName="spNode" presStyleCnt="0"/>
      <dgm:spPr/>
    </dgm:pt>
    <dgm:pt modelId="{1BB3658A-EA84-4E8C-8F4C-C08C747F7067}" type="pres">
      <dgm:prSet presAssocID="{BECA2908-BE82-48B5-B9E0-89DE4DD2F34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1CDCB655-71FD-40BA-BB47-BF159BC909C9}" type="pres">
      <dgm:prSet presAssocID="{BE89959B-D869-442F-A702-77B22D01AB39}" presName="node" presStyleLbl="node1" presStyleIdx="1" presStyleCnt="5" custScaleX="171462" custRadScaleRad="106387" custRadScaleInc="25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B5F99-3C21-4E67-A99A-33C3611B38E2}" type="pres">
      <dgm:prSet presAssocID="{BE89959B-D869-442F-A702-77B22D01AB39}" presName="spNode" presStyleCnt="0"/>
      <dgm:spPr/>
    </dgm:pt>
    <dgm:pt modelId="{0C25A45F-5540-4FE5-B6D6-25802871528C}" type="pres">
      <dgm:prSet presAssocID="{D1342EE7-FD1F-4CE0-B582-7F4ED3225AE7}" presName="sibTrans" presStyleLbl="sibTrans1D1" presStyleIdx="1" presStyleCnt="5"/>
      <dgm:spPr/>
      <dgm:t>
        <a:bodyPr/>
        <a:lstStyle/>
        <a:p>
          <a:endParaRPr lang="en-US"/>
        </a:p>
      </dgm:t>
    </dgm:pt>
    <dgm:pt modelId="{755CBBFF-6C00-4EF1-A1C4-84D51D893C93}" type="pres">
      <dgm:prSet presAssocID="{1C543719-0C4F-47D1-9259-750DA6FF78CA}" presName="node" presStyleLbl="node1" presStyleIdx="2" presStyleCnt="5" custScaleX="192771" custRadScaleRad="133528" custRadScaleInc="-69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71A33-74F4-438B-8B92-2330C01DD185}" type="pres">
      <dgm:prSet presAssocID="{1C543719-0C4F-47D1-9259-750DA6FF78CA}" presName="spNode" presStyleCnt="0"/>
      <dgm:spPr/>
    </dgm:pt>
    <dgm:pt modelId="{6F15FF38-ECFD-4225-B027-D0A8803F7A59}" type="pres">
      <dgm:prSet presAssocID="{B4E48DB5-5488-432C-BF65-06AC0A457E6B}" presName="sibTrans" presStyleLbl="sibTrans1D1" presStyleIdx="2" presStyleCnt="5"/>
      <dgm:spPr/>
      <dgm:t>
        <a:bodyPr/>
        <a:lstStyle/>
        <a:p>
          <a:endParaRPr lang="en-US"/>
        </a:p>
      </dgm:t>
    </dgm:pt>
    <dgm:pt modelId="{554CABDF-74AE-4218-A9A4-93C3BF5EE99C}" type="pres">
      <dgm:prSet presAssocID="{2A60B7F1-1CC5-44CA-A511-61B70DAC55BE}" presName="node" presStyleLbl="node1" presStyleIdx="3" presStyleCnt="5" custScaleX="145395" custRadScaleRad="124436" custRadScaleInc="560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771C0-DB77-4657-BFD0-CC905E2F846D}" type="pres">
      <dgm:prSet presAssocID="{2A60B7F1-1CC5-44CA-A511-61B70DAC55BE}" presName="spNode" presStyleCnt="0"/>
      <dgm:spPr/>
    </dgm:pt>
    <dgm:pt modelId="{D52AF91B-39A9-43E0-8F13-00D0F79C7A97}" type="pres">
      <dgm:prSet presAssocID="{9A5CA411-50CF-42CF-8CBA-9B57C3B6C6EB}" presName="sibTrans" presStyleLbl="sibTrans1D1" presStyleIdx="3" presStyleCnt="5"/>
      <dgm:spPr/>
      <dgm:t>
        <a:bodyPr/>
        <a:lstStyle/>
        <a:p>
          <a:endParaRPr lang="en-US"/>
        </a:p>
      </dgm:t>
    </dgm:pt>
    <dgm:pt modelId="{5E4825F6-3794-471A-A7BE-92AB6A3F8CA3}" type="pres">
      <dgm:prSet presAssocID="{F4DC76FE-7923-4E1B-8F9C-26BDE9CF5B3F}" presName="node" presStyleLbl="node1" presStyleIdx="4" presStyleCnt="5" custScaleX="185406" custRadScaleRad="107487" custRadScaleInc="-26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208E5-D73E-4FE2-9AF6-55A967F233A2}" type="pres">
      <dgm:prSet presAssocID="{F4DC76FE-7923-4E1B-8F9C-26BDE9CF5B3F}" presName="spNode" presStyleCnt="0"/>
      <dgm:spPr/>
    </dgm:pt>
    <dgm:pt modelId="{C6CC0990-C7EC-4F1E-8A62-39F2619AC283}" type="pres">
      <dgm:prSet presAssocID="{728D163D-3AD9-46E0-B8DA-D773F1D8A547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CB2C8627-0C32-954D-8712-D83AC4DAA088}" type="presOf" srcId="{C3D800DA-BE89-4E10-94B8-5BEB74763598}" destId="{288781C3-A828-4444-90B8-DA225A0073D8}" srcOrd="0" destOrd="0" presId="urn:microsoft.com/office/officeart/2005/8/layout/cycle5"/>
    <dgm:cxn modelId="{5EC57801-7CA2-4D53-90E7-6F532D261B57}" srcId="{430FF1DC-6433-4FF0-83FF-087A65BBADD3}" destId="{BE89959B-D869-442F-A702-77B22D01AB39}" srcOrd="1" destOrd="0" parTransId="{E63CD5EF-33A3-4D9F-A39A-F21984D5A2F5}" sibTransId="{D1342EE7-FD1F-4CE0-B582-7F4ED3225AE7}"/>
    <dgm:cxn modelId="{6EFFDADE-54FB-5746-BF02-B56A5506A9EF}" type="presOf" srcId="{F4DC76FE-7923-4E1B-8F9C-26BDE9CF5B3F}" destId="{5E4825F6-3794-471A-A7BE-92AB6A3F8CA3}" srcOrd="0" destOrd="0" presId="urn:microsoft.com/office/officeart/2005/8/layout/cycle5"/>
    <dgm:cxn modelId="{73EA7B1C-31BC-F84C-B5EA-E56B3433069A}" type="presOf" srcId="{B4E48DB5-5488-432C-BF65-06AC0A457E6B}" destId="{6F15FF38-ECFD-4225-B027-D0A8803F7A59}" srcOrd="0" destOrd="0" presId="urn:microsoft.com/office/officeart/2005/8/layout/cycle5"/>
    <dgm:cxn modelId="{E7F0E0C0-4142-3E49-B8C5-F181A505187D}" type="presOf" srcId="{BE89959B-D869-442F-A702-77B22D01AB39}" destId="{1CDCB655-71FD-40BA-BB47-BF159BC909C9}" srcOrd="0" destOrd="0" presId="urn:microsoft.com/office/officeart/2005/8/layout/cycle5"/>
    <dgm:cxn modelId="{472FE6AC-0614-3942-8816-F5E1E32D813A}" type="presOf" srcId="{9A5CA411-50CF-42CF-8CBA-9B57C3B6C6EB}" destId="{D52AF91B-39A9-43E0-8F13-00D0F79C7A97}" srcOrd="0" destOrd="0" presId="urn:microsoft.com/office/officeart/2005/8/layout/cycle5"/>
    <dgm:cxn modelId="{AC4409C5-F85D-224B-9739-AABA556C188B}" type="presOf" srcId="{1C543719-0C4F-47D1-9259-750DA6FF78CA}" destId="{755CBBFF-6C00-4EF1-A1C4-84D51D893C93}" srcOrd="0" destOrd="0" presId="urn:microsoft.com/office/officeart/2005/8/layout/cycle5"/>
    <dgm:cxn modelId="{92BFBD9F-3D12-6E41-8815-F48F32EF4501}" type="presOf" srcId="{BECA2908-BE82-48B5-B9E0-89DE4DD2F341}" destId="{1BB3658A-EA84-4E8C-8F4C-C08C747F7067}" srcOrd="0" destOrd="0" presId="urn:microsoft.com/office/officeart/2005/8/layout/cycle5"/>
    <dgm:cxn modelId="{C2B27415-3967-604B-A890-24709FD1BDFB}" type="presOf" srcId="{728D163D-3AD9-46E0-B8DA-D773F1D8A547}" destId="{C6CC0990-C7EC-4F1E-8A62-39F2619AC283}" srcOrd="0" destOrd="0" presId="urn:microsoft.com/office/officeart/2005/8/layout/cycle5"/>
    <dgm:cxn modelId="{57696D5B-D72E-5B44-BAFF-11E7FE7AB480}" type="presOf" srcId="{2A60B7F1-1CC5-44CA-A511-61B70DAC55BE}" destId="{554CABDF-74AE-4218-A9A4-93C3BF5EE99C}" srcOrd="0" destOrd="0" presId="urn:microsoft.com/office/officeart/2005/8/layout/cycle5"/>
    <dgm:cxn modelId="{CF6EAD2E-5A96-4114-BAFF-524CE03C9A83}" srcId="{430FF1DC-6433-4FF0-83FF-087A65BBADD3}" destId="{F4DC76FE-7923-4E1B-8F9C-26BDE9CF5B3F}" srcOrd="4" destOrd="0" parTransId="{AD753FAC-0BA3-4C00-92A1-F4E4FDE3C17D}" sibTransId="{728D163D-3AD9-46E0-B8DA-D773F1D8A547}"/>
    <dgm:cxn modelId="{415F8BC0-16CC-9943-9564-E0703D8CB26D}" type="presOf" srcId="{430FF1DC-6433-4FF0-83FF-087A65BBADD3}" destId="{7DEA324F-C1C4-4F1C-877C-81FF3CABF120}" srcOrd="0" destOrd="0" presId="urn:microsoft.com/office/officeart/2005/8/layout/cycle5"/>
    <dgm:cxn modelId="{9D9C4752-ADB5-4F64-9E53-803E48BEDF46}" srcId="{430FF1DC-6433-4FF0-83FF-087A65BBADD3}" destId="{2A60B7F1-1CC5-44CA-A511-61B70DAC55BE}" srcOrd="3" destOrd="0" parTransId="{4D4AD9CF-D2D6-45B1-90BE-4E8E7B5E515E}" sibTransId="{9A5CA411-50CF-42CF-8CBA-9B57C3B6C6EB}"/>
    <dgm:cxn modelId="{301F9527-013D-4D91-9115-F8DF1B7C06A1}" srcId="{430FF1DC-6433-4FF0-83FF-087A65BBADD3}" destId="{1C543719-0C4F-47D1-9259-750DA6FF78CA}" srcOrd="2" destOrd="0" parTransId="{22C21986-C3CC-4CD5-A9BB-9774E4D037F1}" sibTransId="{B4E48DB5-5488-432C-BF65-06AC0A457E6B}"/>
    <dgm:cxn modelId="{E3691439-A8FD-44FC-A01C-08AF3ACB9460}" srcId="{430FF1DC-6433-4FF0-83FF-087A65BBADD3}" destId="{C3D800DA-BE89-4E10-94B8-5BEB74763598}" srcOrd="0" destOrd="0" parTransId="{3FCCAC94-F301-4998-9800-54EDDE211C11}" sibTransId="{BECA2908-BE82-48B5-B9E0-89DE4DD2F341}"/>
    <dgm:cxn modelId="{05B0ED98-3561-504D-AA66-10F53446C525}" type="presOf" srcId="{D1342EE7-FD1F-4CE0-B582-7F4ED3225AE7}" destId="{0C25A45F-5540-4FE5-B6D6-25802871528C}" srcOrd="0" destOrd="0" presId="urn:microsoft.com/office/officeart/2005/8/layout/cycle5"/>
    <dgm:cxn modelId="{E484140F-B988-C741-A6DF-EFB40672FD0F}" type="presParOf" srcId="{7DEA324F-C1C4-4F1C-877C-81FF3CABF120}" destId="{288781C3-A828-4444-90B8-DA225A0073D8}" srcOrd="0" destOrd="0" presId="urn:microsoft.com/office/officeart/2005/8/layout/cycle5"/>
    <dgm:cxn modelId="{C69F98C1-245E-844D-8831-90162BB4C644}" type="presParOf" srcId="{7DEA324F-C1C4-4F1C-877C-81FF3CABF120}" destId="{7A127397-63B4-468D-924D-7FC370BC2805}" srcOrd="1" destOrd="0" presId="urn:microsoft.com/office/officeart/2005/8/layout/cycle5"/>
    <dgm:cxn modelId="{B8F3A55B-2201-954F-8F40-998C64934329}" type="presParOf" srcId="{7DEA324F-C1C4-4F1C-877C-81FF3CABF120}" destId="{1BB3658A-EA84-4E8C-8F4C-C08C747F7067}" srcOrd="2" destOrd="0" presId="urn:microsoft.com/office/officeart/2005/8/layout/cycle5"/>
    <dgm:cxn modelId="{7B4E508E-A550-1244-B365-817BF6794C0E}" type="presParOf" srcId="{7DEA324F-C1C4-4F1C-877C-81FF3CABF120}" destId="{1CDCB655-71FD-40BA-BB47-BF159BC909C9}" srcOrd="3" destOrd="0" presId="urn:microsoft.com/office/officeart/2005/8/layout/cycle5"/>
    <dgm:cxn modelId="{D750E572-4BE3-424F-9B3A-9D39730E5429}" type="presParOf" srcId="{7DEA324F-C1C4-4F1C-877C-81FF3CABF120}" destId="{52CB5F99-3C21-4E67-A99A-33C3611B38E2}" srcOrd="4" destOrd="0" presId="urn:microsoft.com/office/officeart/2005/8/layout/cycle5"/>
    <dgm:cxn modelId="{7E9ACDAB-DD30-0046-847C-5464C63CDB93}" type="presParOf" srcId="{7DEA324F-C1C4-4F1C-877C-81FF3CABF120}" destId="{0C25A45F-5540-4FE5-B6D6-25802871528C}" srcOrd="5" destOrd="0" presId="urn:microsoft.com/office/officeart/2005/8/layout/cycle5"/>
    <dgm:cxn modelId="{E1BFCEEC-C031-544F-A448-FD74A8E8778D}" type="presParOf" srcId="{7DEA324F-C1C4-4F1C-877C-81FF3CABF120}" destId="{755CBBFF-6C00-4EF1-A1C4-84D51D893C93}" srcOrd="6" destOrd="0" presId="urn:microsoft.com/office/officeart/2005/8/layout/cycle5"/>
    <dgm:cxn modelId="{3590FA65-D092-FF43-BA5E-87F4DB8029E0}" type="presParOf" srcId="{7DEA324F-C1C4-4F1C-877C-81FF3CABF120}" destId="{2C871A33-74F4-438B-8B92-2330C01DD185}" srcOrd="7" destOrd="0" presId="urn:microsoft.com/office/officeart/2005/8/layout/cycle5"/>
    <dgm:cxn modelId="{0BB729EB-66B4-AE4B-8823-1DD204B5D0AE}" type="presParOf" srcId="{7DEA324F-C1C4-4F1C-877C-81FF3CABF120}" destId="{6F15FF38-ECFD-4225-B027-D0A8803F7A59}" srcOrd="8" destOrd="0" presId="urn:microsoft.com/office/officeart/2005/8/layout/cycle5"/>
    <dgm:cxn modelId="{A62E1D88-6449-0142-ACFA-DA45D8527111}" type="presParOf" srcId="{7DEA324F-C1C4-4F1C-877C-81FF3CABF120}" destId="{554CABDF-74AE-4218-A9A4-93C3BF5EE99C}" srcOrd="9" destOrd="0" presId="urn:microsoft.com/office/officeart/2005/8/layout/cycle5"/>
    <dgm:cxn modelId="{727A69F3-404B-524C-88BE-89DB5672E210}" type="presParOf" srcId="{7DEA324F-C1C4-4F1C-877C-81FF3CABF120}" destId="{9A7771C0-DB77-4657-BFD0-CC905E2F846D}" srcOrd="10" destOrd="0" presId="urn:microsoft.com/office/officeart/2005/8/layout/cycle5"/>
    <dgm:cxn modelId="{2EA80E3A-6752-D24F-8131-77871338B0B2}" type="presParOf" srcId="{7DEA324F-C1C4-4F1C-877C-81FF3CABF120}" destId="{D52AF91B-39A9-43E0-8F13-00D0F79C7A97}" srcOrd="11" destOrd="0" presId="urn:microsoft.com/office/officeart/2005/8/layout/cycle5"/>
    <dgm:cxn modelId="{B8559611-43C5-CE4A-B030-E8AF8855ABCF}" type="presParOf" srcId="{7DEA324F-C1C4-4F1C-877C-81FF3CABF120}" destId="{5E4825F6-3794-471A-A7BE-92AB6A3F8CA3}" srcOrd="12" destOrd="0" presId="urn:microsoft.com/office/officeart/2005/8/layout/cycle5"/>
    <dgm:cxn modelId="{D375010D-78D0-0240-B82A-307F3610DEF4}" type="presParOf" srcId="{7DEA324F-C1C4-4F1C-877C-81FF3CABF120}" destId="{AB0208E5-D73E-4FE2-9AF6-55A967F233A2}" srcOrd="13" destOrd="0" presId="urn:microsoft.com/office/officeart/2005/8/layout/cycle5"/>
    <dgm:cxn modelId="{C7DC7D51-199B-EE4C-9D54-789BE5065C3A}" type="presParOf" srcId="{7DEA324F-C1C4-4F1C-877C-81FF3CABF120}" destId="{C6CC0990-C7EC-4F1E-8A62-39F2619AC283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25E28E-7EC9-4B3A-8219-0AA17DB93A76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14DDF3-C145-41C5-B2B0-4B0D7B9E1B6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b="1" dirty="0"/>
            <a:t>User Devices</a:t>
          </a:r>
        </a:p>
      </dgm:t>
    </dgm:pt>
    <dgm:pt modelId="{DD507CF2-4B1D-483A-BF6E-29D7FADD267B}" type="parTrans" cxnId="{34FFD25D-F460-4BE3-ADCC-CEE7FBCB9C7B}">
      <dgm:prSet/>
      <dgm:spPr/>
      <dgm:t>
        <a:bodyPr/>
        <a:lstStyle/>
        <a:p>
          <a:endParaRPr lang="en-US" sz="1800" b="1"/>
        </a:p>
      </dgm:t>
    </dgm:pt>
    <dgm:pt modelId="{C5047360-AC64-4CC4-AFC8-29F2884EA4C1}" type="sibTrans" cxnId="{34FFD25D-F460-4BE3-ADCC-CEE7FBCB9C7B}">
      <dgm:prSet/>
      <dgm:spPr/>
      <dgm:t>
        <a:bodyPr/>
        <a:lstStyle/>
        <a:p>
          <a:endParaRPr lang="en-US" sz="1800" b="1"/>
        </a:p>
      </dgm:t>
    </dgm:pt>
    <dgm:pt modelId="{85ADFAAE-0430-4BBC-BB70-1D87134BD607}">
      <dgm:prSet phldrT="[Text]" custT="1"/>
      <dgm:spPr>
        <a:solidFill>
          <a:schemeClr val="bg2">
            <a:lumMod val="2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800" b="1" dirty="0"/>
            <a:t>Network</a:t>
          </a:r>
        </a:p>
      </dgm:t>
    </dgm:pt>
    <dgm:pt modelId="{6A6D6E2B-F524-4F01-B78D-49C94A7EEF06}" type="parTrans" cxnId="{98A1C6F1-2ACB-4D7B-A8C6-2525DD0E3AD0}">
      <dgm:prSet/>
      <dgm:spPr/>
      <dgm:t>
        <a:bodyPr/>
        <a:lstStyle/>
        <a:p>
          <a:endParaRPr lang="en-US" sz="1800" b="1"/>
        </a:p>
      </dgm:t>
    </dgm:pt>
    <dgm:pt modelId="{76997817-A930-4392-A0E7-3D92CF36102E}" type="sibTrans" cxnId="{98A1C6F1-2ACB-4D7B-A8C6-2525DD0E3AD0}">
      <dgm:prSet/>
      <dgm:spPr/>
      <dgm:t>
        <a:bodyPr/>
        <a:lstStyle/>
        <a:p>
          <a:endParaRPr lang="en-US" sz="1800" b="1"/>
        </a:p>
      </dgm:t>
    </dgm:pt>
    <dgm:pt modelId="{A57FA769-5CAE-44BA-A023-D7AE8E71730F}">
      <dgm:prSet phldrT="[Text]" custT="1"/>
      <dgm:spPr>
        <a:solidFill>
          <a:schemeClr val="accent4">
            <a:lumMod val="75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1800" b="1" dirty="0"/>
            <a:t>Enterprise apps</a:t>
          </a:r>
        </a:p>
      </dgm:t>
    </dgm:pt>
    <dgm:pt modelId="{CA2D8009-F473-43FB-825B-5DEB9A1265BD}" type="parTrans" cxnId="{C309C0D6-39A2-41FD-8B7B-95D17E4317C8}">
      <dgm:prSet/>
      <dgm:spPr/>
      <dgm:t>
        <a:bodyPr/>
        <a:lstStyle/>
        <a:p>
          <a:endParaRPr lang="en-US" sz="1800" b="1"/>
        </a:p>
      </dgm:t>
    </dgm:pt>
    <dgm:pt modelId="{576FF28B-A8CA-4726-98C2-53750CE6A227}" type="sibTrans" cxnId="{C309C0D6-39A2-41FD-8B7B-95D17E4317C8}">
      <dgm:prSet/>
      <dgm:spPr/>
      <dgm:t>
        <a:bodyPr/>
        <a:lstStyle/>
        <a:p>
          <a:endParaRPr lang="en-US" sz="1800" b="1"/>
        </a:p>
      </dgm:t>
    </dgm:pt>
    <dgm:pt modelId="{FC66B409-180C-4549-81BE-C894471833A2}">
      <dgm:prSet phldrT="[Text]"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sz="2000" b="1" dirty="0"/>
            <a:t>Data</a:t>
          </a:r>
        </a:p>
      </dgm:t>
    </dgm:pt>
    <dgm:pt modelId="{A05B0C40-D511-4D59-B752-E87B1EF9D661}" type="parTrans" cxnId="{39329362-D9EA-489F-84A2-37D9F7E7080E}">
      <dgm:prSet/>
      <dgm:spPr/>
      <dgm:t>
        <a:bodyPr/>
        <a:lstStyle/>
        <a:p>
          <a:endParaRPr lang="en-US" sz="1800" b="1"/>
        </a:p>
      </dgm:t>
    </dgm:pt>
    <dgm:pt modelId="{3D383CE4-C5A4-453A-A521-67AAE1834BF4}" type="sibTrans" cxnId="{39329362-D9EA-489F-84A2-37D9F7E7080E}">
      <dgm:prSet/>
      <dgm:spPr/>
      <dgm:t>
        <a:bodyPr/>
        <a:lstStyle/>
        <a:p>
          <a:endParaRPr lang="en-US" sz="1800" b="1"/>
        </a:p>
      </dgm:t>
    </dgm:pt>
    <dgm:pt modelId="{BF1E1FF5-7A79-4A1E-93E8-B027758353EC}">
      <dgm:prSet phldrT="[Text]" custT="1"/>
      <dgm:spPr>
        <a:solidFill>
          <a:schemeClr val="accent1">
            <a:lumMod val="75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800" b="1" dirty="0"/>
            <a:t>User apps</a:t>
          </a:r>
        </a:p>
      </dgm:t>
    </dgm:pt>
    <dgm:pt modelId="{F18AF0FF-B926-4924-9AD9-68F25F4E760D}" type="parTrans" cxnId="{7CDA47B5-1543-4FAA-91D4-D8D597B39492}">
      <dgm:prSet/>
      <dgm:spPr/>
      <dgm:t>
        <a:bodyPr/>
        <a:lstStyle/>
        <a:p>
          <a:endParaRPr lang="en-US" sz="1800" b="1"/>
        </a:p>
      </dgm:t>
    </dgm:pt>
    <dgm:pt modelId="{F2119434-78E9-429B-9D3F-A9EBE1BF9DA9}" type="sibTrans" cxnId="{7CDA47B5-1543-4FAA-91D4-D8D597B39492}">
      <dgm:prSet/>
      <dgm:spPr/>
      <dgm:t>
        <a:bodyPr/>
        <a:lstStyle/>
        <a:p>
          <a:endParaRPr lang="en-US" sz="1800" b="1"/>
        </a:p>
      </dgm:t>
    </dgm:pt>
    <dgm:pt modelId="{8052E49C-14FE-42F2-B303-229B2D07A242}" type="pres">
      <dgm:prSet presAssocID="{8A25E28E-7EC9-4B3A-8219-0AA17DB93A7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784BAF-C009-45BD-B9A9-C2D724B3A29A}" type="pres">
      <dgm:prSet presAssocID="{8A25E28E-7EC9-4B3A-8219-0AA17DB93A76}" presName="comp1" presStyleCnt="0"/>
      <dgm:spPr/>
    </dgm:pt>
    <dgm:pt modelId="{682BAAC9-11B4-4F96-BF55-2814683DD283}" type="pres">
      <dgm:prSet presAssocID="{8A25E28E-7EC9-4B3A-8219-0AA17DB93A76}" presName="circle1" presStyleLbl="node1" presStyleIdx="0" presStyleCnt="5"/>
      <dgm:spPr/>
      <dgm:t>
        <a:bodyPr/>
        <a:lstStyle/>
        <a:p>
          <a:endParaRPr lang="en-US"/>
        </a:p>
      </dgm:t>
    </dgm:pt>
    <dgm:pt modelId="{F39B4203-7566-4089-829F-698A4242BFC3}" type="pres">
      <dgm:prSet presAssocID="{8A25E28E-7EC9-4B3A-8219-0AA17DB93A76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9AFBB-940D-45B0-BFCC-C064926B958A}" type="pres">
      <dgm:prSet presAssocID="{8A25E28E-7EC9-4B3A-8219-0AA17DB93A76}" presName="comp2" presStyleCnt="0"/>
      <dgm:spPr/>
    </dgm:pt>
    <dgm:pt modelId="{2651D043-376D-4E76-819D-536E1238A79C}" type="pres">
      <dgm:prSet presAssocID="{8A25E28E-7EC9-4B3A-8219-0AA17DB93A76}" presName="circle2" presStyleLbl="node1" presStyleIdx="1" presStyleCnt="5"/>
      <dgm:spPr/>
      <dgm:t>
        <a:bodyPr/>
        <a:lstStyle/>
        <a:p>
          <a:endParaRPr lang="en-US"/>
        </a:p>
      </dgm:t>
    </dgm:pt>
    <dgm:pt modelId="{C130EB78-7A7B-4059-B727-DDFC14A35939}" type="pres">
      <dgm:prSet presAssocID="{8A25E28E-7EC9-4B3A-8219-0AA17DB93A76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8AA3D-6184-4EA5-8AD8-903648B3623F}" type="pres">
      <dgm:prSet presAssocID="{8A25E28E-7EC9-4B3A-8219-0AA17DB93A76}" presName="comp3" presStyleCnt="0"/>
      <dgm:spPr/>
    </dgm:pt>
    <dgm:pt modelId="{E02E96E0-C9C0-4D00-845D-4832823EDED4}" type="pres">
      <dgm:prSet presAssocID="{8A25E28E-7EC9-4B3A-8219-0AA17DB93A76}" presName="circle3" presStyleLbl="node1" presStyleIdx="2" presStyleCnt="5"/>
      <dgm:spPr/>
      <dgm:t>
        <a:bodyPr/>
        <a:lstStyle/>
        <a:p>
          <a:endParaRPr lang="en-US"/>
        </a:p>
      </dgm:t>
    </dgm:pt>
    <dgm:pt modelId="{17765F76-6E77-4CA4-987A-E85EC41C5474}" type="pres">
      <dgm:prSet presAssocID="{8A25E28E-7EC9-4B3A-8219-0AA17DB93A76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C1A66-A7A6-4BC9-8380-DE606F802941}" type="pres">
      <dgm:prSet presAssocID="{8A25E28E-7EC9-4B3A-8219-0AA17DB93A76}" presName="comp4" presStyleCnt="0"/>
      <dgm:spPr/>
    </dgm:pt>
    <dgm:pt modelId="{0CB58B17-2BE6-41D3-B383-6BA57BB6282C}" type="pres">
      <dgm:prSet presAssocID="{8A25E28E-7EC9-4B3A-8219-0AA17DB93A76}" presName="circle4" presStyleLbl="node1" presStyleIdx="3" presStyleCnt="5"/>
      <dgm:spPr/>
      <dgm:t>
        <a:bodyPr/>
        <a:lstStyle/>
        <a:p>
          <a:endParaRPr lang="en-US"/>
        </a:p>
      </dgm:t>
    </dgm:pt>
    <dgm:pt modelId="{23D88F18-AD2A-4A43-AB21-8A6D2D7B6D79}" type="pres">
      <dgm:prSet presAssocID="{8A25E28E-7EC9-4B3A-8219-0AA17DB93A76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6892D-3F61-4AB8-9465-8E830FEB8180}" type="pres">
      <dgm:prSet presAssocID="{8A25E28E-7EC9-4B3A-8219-0AA17DB93A76}" presName="comp5" presStyleCnt="0"/>
      <dgm:spPr/>
    </dgm:pt>
    <dgm:pt modelId="{FEAED20C-C82E-4A0E-95B7-3FE961703A0F}" type="pres">
      <dgm:prSet presAssocID="{8A25E28E-7EC9-4B3A-8219-0AA17DB93A76}" presName="circle5" presStyleLbl="node1" presStyleIdx="4" presStyleCnt="5" custScaleX="91504" custScaleY="94082" custLinFactNeighborY="16385"/>
      <dgm:spPr/>
      <dgm:t>
        <a:bodyPr/>
        <a:lstStyle/>
        <a:p>
          <a:endParaRPr lang="en-US"/>
        </a:p>
      </dgm:t>
    </dgm:pt>
    <dgm:pt modelId="{FBF45BEE-1AFA-4327-B7DC-FDD152C23D3C}" type="pres">
      <dgm:prSet presAssocID="{8A25E28E-7EC9-4B3A-8219-0AA17DB93A76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ED6C93-B576-4F70-9ECF-CFA961DC7739}" type="presOf" srcId="{A57FA769-5CAE-44BA-A023-D7AE8E71730F}" destId="{23D88F18-AD2A-4A43-AB21-8A6D2D7B6D79}" srcOrd="1" destOrd="0" presId="urn:microsoft.com/office/officeart/2005/8/layout/venn2"/>
    <dgm:cxn modelId="{5148C56E-4F14-46E3-B4BF-762F7666ABEB}" type="presOf" srcId="{85ADFAAE-0430-4BBC-BB70-1D87134BD607}" destId="{E02E96E0-C9C0-4D00-845D-4832823EDED4}" srcOrd="0" destOrd="0" presId="urn:microsoft.com/office/officeart/2005/8/layout/venn2"/>
    <dgm:cxn modelId="{9EFF14C8-8038-45E2-B5D8-BE827017AA83}" type="presOf" srcId="{BF1E1FF5-7A79-4A1E-93E8-B027758353EC}" destId="{C130EB78-7A7B-4059-B727-DDFC14A35939}" srcOrd="1" destOrd="0" presId="urn:microsoft.com/office/officeart/2005/8/layout/venn2"/>
    <dgm:cxn modelId="{98A1C6F1-2ACB-4D7B-A8C6-2525DD0E3AD0}" srcId="{8A25E28E-7EC9-4B3A-8219-0AA17DB93A76}" destId="{85ADFAAE-0430-4BBC-BB70-1D87134BD607}" srcOrd="2" destOrd="0" parTransId="{6A6D6E2B-F524-4F01-B78D-49C94A7EEF06}" sibTransId="{76997817-A930-4392-A0E7-3D92CF36102E}"/>
    <dgm:cxn modelId="{FDBFD996-6EAD-49D2-9EB9-BD402E422CB8}" type="presOf" srcId="{A57FA769-5CAE-44BA-A023-D7AE8E71730F}" destId="{0CB58B17-2BE6-41D3-B383-6BA57BB6282C}" srcOrd="0" destOrd="0" presId="urn:microsoft.com/office/officeart/2005/8/layout/venn2"/>
    <dgm:cxn modelId="{7CDA47B5-1543-4FAA-91D4-D8D597B39492}" srcId="{8A25E28E-7EC9-4B3A-8219-0AA17DB93A76}" destId="{BF1E1FF5-7A79-4A1E-93E8-B027758353EC}" srcOrd="1" destOrd="0" parTransId="{F18AF0FF-B926-4924-9AD9-68F25F4E760D}" sibTransId="{F2119434-78E9-429B-9D3F-A9EBE1BF9DA9}"/>
    <dgm:cxn modelId="{955675BA-83BF-459A-B07C-674DC212E696}" type="presOf" srcId="{BE14DDF3-C145-41C5-B2B0-4B0D7B9E1B60}" destId="{682BAAC9-11B4-4F96-BF55-2814683DD283}" srcOrd="0" destOrd="0" presId="urn:microsoft.com/office/officeart/2005/8/layout/venn2"/>
    <dgm:cxn modelId="{11321C85-76EA-40BA-AB99-1CD1C9CA0F92}" type="presOf" srcId="{BF1E1FF5-7A79-4A1E-93E8-B027758353EC}" destId="{2651D043-376D-4E76-819D-536E1238A79C}" srcOrd="0" destOrd="0" presId="urn:microsoft.com/office/officeart/2005/8/layout/venn2"/>
    <dgm:cxn modelId="{F6A284B3-F17F-46BA-B4CB-0C972B9A26BB}" type="presOf" srcId="{8A25E28E-7EC9-4B3A-8219-0AA17DB93A76}" destId="{8052E49C-14FE-42F2-B303-229B2D07A242}" srcOrd="0" destOrd="0" presId="urn:microsoft.com/office/officeart/2005/8/layout/venn2"/>
    <dgm:cxn modelId="{9B8F934E-4C60-40BC-BC5D-4653F393B3D4}" type="presOf" srcId="{BE14DDF3-C145-41C5-B2B0-4B0D7B9E1B60}" destId="{F39B4203-7566-4089-829F-698A4242BFC3}" srcOrd="1" destOrd="0" presId="urn:microsoft.com/office/officeart/2005/8/layout/venn2"/>
    <dgm:cxn modelId="{34FFD25D-F460-4BE3-ADCC-CEE7FBCB9C7B}" srcId="{8A25E28E-7EC9-4B3A-8219-0AA17DB93A76}" destId="{BE14DDF3-C145-41C5-B2B0-4B0D7B9E1B60}" srcOrd="0" destOrd="0" parTransId="{DD507CF2-4B1D-483A-BF6E-29D7FADD267B}" sibTransId="{C5047360-AC64-4CC4-AFC8-29F2884EA4C1}"/>
    <dgm:cxn modelId="{39329362-D9EA-489F-84A2-37D9F7E7080E}" srcId="{8A25E28E-7EC9-4B3A-8219-0AA17DB93A76}" destId="{FC66B409-180C-4549-81BE-C894471833A2}" srcOrd="4" destOrd="0" parTransId="{A05B0C40-D511-4D59-B752-E87B1EF9D661}" sibTransId="{3D383CE4-C5A4-453A-A521-67AAE1834BF4}"/>
    <dgm:cxn modelId="{C309C0D6-39A2-41FD-8B7B-95D17E4317C8}" srcId="{8A25E28E-7EC9-4B3A-8219-0AA17DB93A76}" destId="{A57FA769-5CAE-44BA-A023-D7AE8E71730F}" srcOrd="3" destOrd="0" parTransId="{CA2D8009-F473-43FB-825B-5DEB9A1265BD}" sibTransId="{576FF28B-A8CA-4726-98C2-53750CE6A227}"/>
    <dgm:cxn modelId="{CA882058-ABDE-4539-BD45-8F3921E7DF3E}" type="presOf" srcId="{85ADFAAE-0430-4BBC-BB70-1D87134BD607}" destId="{17765F76-6E77-4CA4-987A-E85EC41C5474}" srcOrd="1" destOrd="0" presId="urn:microsoft.com/office/officeart/2005/8/layout/venn2"/>
    <dgm:cxn modelId="{8B112319-DC97-4CF8-900F-2C898526B70D}" type="presOf" srcId="{FC66B409-180C-4549-81BE-C894471833A2}" destId="{FEAED20C-C82E-4A0E-95B7-3FE961703A0F}" srcOrd="0" destOrd="0" presId="urn:microsoft.com/office/officeart/2005/8/layout/venn2"/>
    <dgm:cxn modelId="{0FF1F51A-FC9D-4709-8901-0F4D59D5881A}" type="presOf" srcId="{FC66B409-180C-4549-81BE-C894471833A2}" destId="{FBF45BEE-1AFA-4327-B7DC-FDD152C23D3C}" srcOrd="1" destOrd="0" presId="urn:microsoft.com/office/officeart/2005/8/layout/venn2"/>
    <dgm:cxn modelId="{71C2A445-D574-4C90-A3AB-343D19B1375F}" type="presParOf" srcId="{8052E49C-14FE-42F2-B303-229B2D07A242}" destId="{A0784BAF-C009-45BD-B9A9-C2D724B3A29A}" srcOrd="0" destOrd="0" presId="urn:microsoft.com/office/officeart/2005/8/layout/venn2"/>
    <dgm:cxn modelId="{DAA41B7F-C7EE-4A94-A761-AC2F6E4BD761}" type="presParOf" srcId="{A0784BAF-C009-45BD-B9A9-C2D724B3A29A}" destId="{682BAAC9-11B4-4F96-BF55-2814683DD283}" srcOrd="0" destOrd="0" presId="urn:microsoft.com/office/officeart/2005/8/layout/venn2"/>
    <dgm:cxn modelId="{2FC50F01-9E51-487F-9049-4E275608EC77}" type="presParOf" srcId="{A0784BAF-C009-45BD-B9A9-C2D724B3A29A}" destId="{F39B4203-7566-4089-829F-698A4242BFC3}" srcOrd="1" destOrd="0" presId="urn:microsoft.com/office/officeart/2005/8/layout/venn2"/>
    <dgm:cxn modelId="{FCCF953D-B617-425F-8516-346D9D9CABBC}" type="presParOf" srcId="{8052E49C-14FE-42F2-B303-229B2D07A242}" destId="{1579AFBB-940D-45B0-BFCC-C064926B958A}" srcOrd="1" destOrd="0" presId="urn:microsoft.com/office/officeart/2005/8/layout/venn2"/>
    <dgm:cxn modelId="{06524221-DDE7-496E-A575-9BBE9FCAF4A2}" type="presParOf" srcId="{1579AFBB-940D-45B0-BFCC-C064926B958A}" destId="{2651D043-376D-4E76-819D-536E1238A79C}" srcOrd="0" destOrd="0" presId="urn:microsoft.com/office/officeart/2005/8/layout/venn2"/>
    <dgm:cxn modelId="{EBD48B85-53B7-4623-BC19-5BE44F77CB8F}" type="presParOf" srcId="{1579AFBB-940D-45B0-BFCC-C064926B958A}" destId="{C130EB78-7A7B-4059-B727-DDFC14A35939}" srcOrd="1" destOrd="0" presId="urn:microsoft.com/office/officeart/2005/8/layout/venn2"/>
    <dgm:cxn modelId="{F4E2D261-DE39-4174-8EBC-36C3CE32E867}" type="presParOf" srcId="{8052E49C-14FE-42F2-B303-229B2D07A242}" destId="{11F8AA3D-6184-4EA5-8AD8-903648B3623F}" srcOrd="2" destOrd="0" presId="urn:microsoft.com/office/officeart/2005/8/layout/venn2"/>
    <dgm:cxn modelId="{04EC3712-B2EB-43F5-B1E3-EBAA325622CD}" type="presParOf" srcId="{11F8AA3D-6184-4EA5-8AD8-903648B3623F}" destId="{E02E96E0-C9C0-4D00-845D-4832823EDED4}" srcOrd="0" destOrd="0" presId="urn:microsoft.com/office/officeart/2005/8/layout/venn2"/>
    <dgm:cxn modelId="{00CCD72A-58E3-4670-875B-9FB0E435EB9B}" type="presParOf" srcId="{11F8AA3D-6184-4EA5-8AD8-903648B3623F}" destId="{17765F76-6E77-4CA4-987A-E85EC41C5474}" srcOrd="1" destOrd="0" presId="urn:microsoft.com/office/officeart/2005/8/layout/venn2"/>
    <dgm:cxn modelId="{94A870B5-315C-4386-9365-9F024B557724}" type="presParOf" srcId="{8052E49C-14FE-42F2-B303-229B2D07A242}" destId="{433C1A66-A7A6-4BC9-8380-DE606F802941}" srcOrd="3" destOrd="0" presId="urn:microsoft.com/office/officeart/2005/8/layout/venn2"/>
    <dgm:cxn modelId="{16C8AB26-E81D-4248-BEB9-A9B5D398A7A3}" type="presParOf" srcId="{433C1A66-A7A6-4BC9-8380-DE606F802941}" destId="{0CB58B17-2BE6-41D3-B383-6BA57BB6282C}" srcOrd="0" destOrd="0" presId="urn:microsoft.com/office/officeart/2005/8/layout/venn2"/>
    <dgm:cxn modelId="{9B2B3DB8-ACB1-402E-88CA-3EE7194DDBE8}" type="presParOf" srcId="{433C1A66-A7A6-4BC9-8380-DE606F802941}" destId="{23D88F18-AD2A-4A43-AB21-8A6D2D7B6D79}" srcOrd="1" destOrd="0" presId="urn:microsoft.com/office/officeart/2005/8/layout/venn2"/>
    <dgm:cxn modelId="{E306A705-2E96-4C00-BFA4-6574BC9AA9DA}" type="presParOf" srcId="{8052E49C-14FE-42F2-B303-229B2D07A242}" destId="{8326892D-3F61-4AB8-9465-8E830FEB8180}" srcOrd="4" destOrd="0" presId="urn:microsoft.com/office/officeart/2005/8/layout/venn2"/>
    <dgm:cxn modelId="{A5C28B80-86BB-4292-A8D5-1BED906E721A}" type="presParOf" srcId="{8326892D-3F61-4AB8-9465-8E830FEB8180}" destId="{FEAED20C-C82E-4A0E-95B7-3FE961703A0F}" srcOrd="0" destOrd="0" presId="urn:microsoft.com/office/officeart/2005/8/layout/venn2"/>
    <dgm:cxn modelId="{F85F9E0A-EA5E-4504-B2D0-EA7DA8AFAD46}" type="presParOf" srcId="{8326892D-3F61-4AB8-9465-8E830FEB8180}" destId="{FBF45BEE-1AFA-4327-B7DC-FDD152C23D3C}" srcOrd="1" destOrd="0" presId="urn:microsoft.com/office/officeart/2005/8/layout/venn2"/>
  </dgm:cxnLst>
  <dgm:bg>
    <a:effectLst>
      <a:innerShdw blurRad="63500" dist="50800" dir="189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25E28E-7EC9-4B3A-8219-0AA17DB93A76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14DDF3-C145-41C5-B2B0-4B0D7B9E1B6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b="1" dirty="0"/>
            <a:t>User Devices</a:t>
          </a:r>
        </a:p>
      </dgm:t>
    </dgm:pt>
    <dgm:pt modelId="{DD507CF2-4B1D-483A-BF6E-29D7FADD267B}" type="parTrans" cxnId="{34FFD25D-F460-4BE3-ADCC-CEE7FBCB9C7B}">
      <dgm:prSet/>
      <dgm:spPr/>
      <dgm:t>
        <a:bodyPr/>
        <a:lstStyle/>
        <a:p>
          <a:endParaRPr lang="en-US" sz="1800" b="1"/>
        </a:p>
      </dgm:t>
    </dgm:pt>
    <dgm:pt modelId="{C5047360-AC64-4CC4-AFC8-29F2884EA4C1}" type="sibTrans" cxnId="{34FFD25D-F460-4BE3-ADCC-CEE7FBCB9C7B}">
      <dgm:prSet/>
      <dgm:spPr/>
      <dgm:t>
        <a:bodyPr/>
        <a:lstStyle/>
        <a:p>
          <a:endParaRPr lang="en-US" sz="1800" b="1"/>
        </a:p>
      </dgm:t>
    </dgm:pt>
    <dgm:pt modelId="{85ADFAAE-0430-4BBC-BB70-1D87134BD607}">
      <dgm:prSet phldrT="[Text]" custT="1"/>
      <dgm:spPr>
        <a:solidFill>
          <a:schemeClr val="bg2">
            <a:lumMod val="2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800" b="1" dirty="0"/>
            <a:t>Network</a:t>
          </a:r>
        </a:p>
      </dgm:t>
    </dgm:pt>
    <dgm:pt modelId="{6A6D6E2B-F524-4F01-B78D-49C94A7EEF06}" type="parTrans" cxnId="{98A1C6F1-2ACB-4D7B-A8C6-2525DD0E3AD0}">
      <dgm:prSet/>
      <dgm:spPr/>
      <dgm:t>
        <a:bodyPr/>
        <a:lstStyle/>
        <a:p>
          <a:endParaRPr lang="en-US" sz="1800" b="1"/>
        </a:p>
      </dgm:t>
    </dgm:pt>
    <dgm:pt modelId="{76997817-A930-4392-A0E7-3D92CF36102E}" type="sibTrans" cxnId="{98A1C6F1-2ACB-4D7B-A8C6-2525DD0E3AD0}">
      <dgm:prSet/>
      <dgm:spPr/>
      <dgm:t>
        <a:bodyPr/>
        <a:lstStyle/>
        <a:p>
          <a:endParaRPr lang="en-US" sz="1800" b="1"/>
        </a:p>
      </dgm:t>
    </dgm:pt>
    <dgm:pt modelId="{A57FA769-5CAE-44BA-A023-D7AE8E71730F}">
      <dgm:prSet phldrT="[Text]" custT="1"/>
      <dgm:spPr>
        <a:solidFill>
          <a:schemeClr val="accent4">
            <a:lumMod val="75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1800" b="1" dirty="0"/>
            <a:t>Enterprise apps</a:t>
          </a:r>
        </a:p>
      </dgm:t>
    </dgm:pt>
    <dgm:pt modelId="{CA2D8009-F473-43FB-825B-5DEB9A1265BD}" type="parTrans" cxnId="{C309C0D6-39A2-41FD-8B7B-95D17E4317C8}">
      <dgm:prSet/>
      <dgm:spPr/>
      <dgm:t>
        <a:bodyPr/>
        <a:lstStyle/>
        <a:p>
          <a:endParaRPr lang="en-US" sz="1800" b="1"/>
        </a:p>
      </dgm:t>
    </dgm:pt>
    <dgm:pt modelId="{576FF28B-A8CA-4726-98C2-53750CE6A227}" type="sibTrans" cxnId="{C309C0D6-39A2-41FD-8B7B-95D17E4317C8}">
      <dgm:prSet/>
      <dgm:spPr/>
      <dgm:t>
        <a:bodyPr/>
        <a:lstStyle/>
        <a:p>
          <a:endParaRPr lang="en-US" sz="1800" b="1"/>
        </a:p>
      </dgm:t>
    </dgm:pt>
    <dgm:pt modelId="{FC66B409-180C-4549-81BE-C894471833A2}">
      <dgm:prSet phldrT="[Text]"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sz="2000" b="1" dirty="0"/>
            <a:t>Data</a:t>
          </a:r>
        </a:p>
      </dgm:t>
    </dgm:pt>
    <dgm:pt modelId="{A05B0C40-D511-4D59-B752-E87B1EF9D661}" type="parTrans" cxnId="{39329362-D9EA-489F-84A2-37D9F7E7080E}">
      <dgm:prSet/>
      <dgm:spPr/>
      <dgm:t>
        <a:bodyPr/>
        <a:lstStyle/>
        <a:p>
          <a:endParaRPr lang="en-US" sz="1800" b="1"/>
        </a:p>
      </dgm:t>
    </dgm:pt>
    <dgm:pt modelId="{3D383CE4-C5A4-453A-A521-67AAE1834BF4}" type="sibTrans" cxnId="{39329362-D9EA-489F-84A2-37D9F7E7080E}">
      <dgm:prSet/>
      <dgm:spPr/>
      <dgm:t>
        <a:bodyPr/>
        <a:lstStyle/>
        <a:p>
          <a:endParaRPr lang="en-US" sz="1800" b="1"/>
        </a:p>
      </dgm:t>
    </dgm:pt>
    <dgm:pt modelId="{BF1E1FF5-7A79-4A1E-93E8-B027758353EC}">
      <dgm:prSet phldrT="[Text]" custT="1"/>
      <dgm:spPr>
        <a:solidFill>
          <a:schemeClr val="accent1">
            <a:lumMod val="75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800" b="1" dirty="0"/>
            <a:t>User apps</a:t>
          </a:r>
        </a:p>
      </dgm:t>
    </dgm:pt>
    <dgm:pt modelId="{F18AF0FF-B926-4924-9AD9-68F25F4E760D}" type="parTrans" cxnId="{7CDA47B5-1543-4FAA-91D4-D8D597B39492}">
      <dgm:prSet/>
      <dgm:spPr/>
      <dgm:t>
        <a:bodyPr/>
        <a:lstStyle/>
        <a:p>
          <a:endParaRPr lang="en-US" sz="1800" b="1"/>
        </a:p>
      </dgm:t>
    </dgm:pt>
    <dgm:pt modelId="{F2119434-78E9-429B-9D3F-A9EBE1BF9DA9}" type="sibTrans" cxnId="{7CDA47B5-1543-4FAA-91D4-D8D597B39492}">
      <dgm:prSet/>
      <dgm:spPr/>
      <dgm:t>
        <a:bodyPr/>
        <a:lstStyle/>
        <a:p>
          <a:endParaRPr lang="en-US" sz="1800" b="1"/>
        </a:p>
      </dgm:t>
    </dgm:pt>
    <dgm:pt modelId="{8052E49C-14FE-42F2-B303-229B2D07A242}" type="pres">
      <dgm:prSet presAssocID="{8A25E28E-7EC9-4B3A-8219-0AA17DB93A7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784BAF-C009-45BD-B9A9-C2D724B3A29A}" type="pres">
      <dgm:prSet presAssocID="{8A25E28E-7EC9-4B3A-8219-0AA17DB93A76}" presName="comp1" presStyleCnt="0"/>
      <dgm:spPr/>
    </dgm:pt>
    <dgm:pt modelId="{682BAAC9-11B4-4F96-BF55-2814683DD283}" type="pres">
      <dgm:prSet presAssocID="{8A25E28E-7EC9-4B3A-8219-0AA17DB93A76}" presName="circle1" presStyleLbl="node1" presStyleIdx="0" presStyleCnt="5"/>
      <dgm:spPr/>
      <dgm:t>
        <a:bodyPr/>
        <a:lstStyle/>
        <a:p>
          <a:endParaRPr lang="en-US"/>
        </a:p>
      </dgm:t>
    </dgm:pt>
    <dgm:pt modelId="{F39B4203-7566-4089-829F-698A4242BFC3}" type="pres">
      <dgm:prSet presAssocID="{8A25E28E-7EC9-4B3A-8219-0AA17DB93A76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9AFBB-940D-45B0-BFCC-C064926B958A}" type="pres">
      <dgm:prSet presAssocID="{8A25E28E-7EC9-4B3A-8219-0AA17DB93A76}" presName="comp2" presStyleCnt="0"/>
      <dgm:spPr/>
    </dgm:pt>
    <dgm:pt modelId="{2651D043-376D-4E76-819D-536E1238A79C}" type="pres">
      <dgm:prSet presAssocID="{8A25E28E-7EC9-4B3A-8219-0AA17DB93A76}" presName="circle2" presStyleLbl="node1" presStyleIdx="1" presStyleCnt="5"/>
      <dgm:spPr/>
      <dgm:t>
        <a:bodyPr/>
        <a:lstStyle/>
        <a:p>
          <a:endParaRPr lang="en-US"/>
        </a:p>
      </dgm:t>
    </dgm:pt>
    <dgm:pt modelId="{C130EB78-7A7B-4059-B727-DDFC14A35939}" type="pres">
      <dgm:prSet presAssocID="{8A25E28E-7EC9-4B3A-8219-0AA17DB93A76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8AA3D-6184-4EA5-8AD8-903648B3623F}" type="pres">
      <dgm:prSet presAssocID="{8A25E28E-7EC9-4B3A-8219-0AA17DB93A76}" presName="comp3" presStyleCnt="0"/>
      <dgm:spPr/>
    </dgm:pt>
    <dgm:pt modelId="{E02E96E0-C9C0-4D00-845D-4832823EDED4}" type="pres">
      <dgm:prSet presAssocID="{8A25E28E-7EC9-4B3A-8219-0AA17DB93A76}" presName="circle3" presStyleLbl="node1" presStyleIdx="2" presStyleCnt="5"/>
      <dgm:spPr/>
      <dgm:t>
        <a:bodyPr/>
        <a:lstStyle/>
        <a:p>
          <a:endParaRPr lang="en-US"/>
        </a:p>
      </dgm:t>
    </dgm:pt>
    <dgm:pt modelId="{17765F76-6E77-4CA4-987A-E85EC41C5474}" type="pres">
      <dgm:prSet presAssocID="{8A25E28E-7EC9-4B3A-8219-0AA17DB93A76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C1A66-A7A6-4BC9-8380-DE606F802941}" type="pres">
      <dgm:prSet presAssocID="{8A25E28E-7EC9-4B3A-8219-0AA17DB93A76}" presName="comp4" presStyleCnt="0"/>
      <dgm:spPr/>
    </dgm:pt>
    <dgm:pt modelId="{0CB58B17-2BE6-41D3-B383-6BA57BB6282C}" type="pres">
      <dgm:prSet presAssocID="{8A25E28E-7EC9-4B3A-8219-0AA17DB93A76}" presName="circle4" presStyleLbl="node1" presStyleIdx="3" presStyleCnt="5"/>
      <dgm:spPr/>
      <dgm:t>
        <a:bodyPr/>
        <a:lstStyle/>
        <a:p>
          <a:endParaRPr lang="en-US"/>
        </a:p>
      </dgm:t>
    </dgm:pt>
    <dgm:pt modelId="{23D88F18-AD2A-4A43-AB21-8A6D2D7B6D79}" type="pres">
      <dgm:prSet presAssocID="{8A25E28E-7EC9-4B3A-8219-0AA17DB93A76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6892D-3F61-4AB8-9465-8E830FEB8180}" type="pres">
      <dgm:prSet presAssocID="{8A25E28E-7EC9-4B3A-8219-0AA17DB93A76}" presName="comp5" presStyleCnt="0"/>
      <dgm:spPr/>
    </dgm:pt>
    <dgm:pt modelId="{FEAED20C-C82E-4A0E-95B7-3FE961703A0F}" type="pres">
      <dgm:prSet presAssocID="{8A25E28E-7EC9-4B3A-8219-0AA17DB93A76}" presName="circle5" presStyleLbl="node1" presStyleIdx="4" presStyleCnt="5" custScaleX="91504" custScaleY="94082" custLinFactNeighborY="16385"/>
      <dgm:spPr/>
      <dgm:t>
        <a:bodyPr/>
        <a:lstStyle/>
        <a:p>
          <a:endParaRPr lang="en-US"/>
        </a:p>
      </dgm:t>
    </dgm:pt>
    <dgm:pt modelId="{FBF45BEE-1AFA-4327-B7DC-FDD152C23D3C}" type="pres">
      <dgm:prSet presAssocID="{8A25E28E-7EC9-4B3A-8219-0AA17DB93A76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09C0D6-39A2-41FD-8B7B-95D17E4317C8}" srcId="{8A25E28E-7EC9-4B3A-8219-0AA17DB93A76}" destId="{A57FA769-5CAE-44BA-A023-D7AE8E71730F}" srcOrd="3" destOrd="0" parTransId="{CA2D8009-F473-43FB-825B-5DEB9A1265BD}" sibTransId="{576FF28B-A8CA-4726-98C2-53750CE6A227}"/>
    <dgm:cxn modelId="{9F82A555-82D4-44D0-883F-0E306A3FFF6A}" type="presOf" srcId="{A57FA769-5CAE-44BA-A023-D7AE8E71730F}" destId="{23D88F18-AD2A-4A43-AB21-8A6D2D7B6D79}" srcOrd="1" destOrd="0" presId="urn:microsoft.com/office/officeart/2005/8/layout/venn2"/>
    <dgm:cxn modelId="{98A1C6F1-2ACB-4D7B-A8C6-2525DD0E3AD0}" srcId="{8A25E28E-7EC9-4B3A-8219-0AA17DB93A76}" destId="{85ADFAAE-0430-4BBC-BB70-1D87134BD607}" srcOrd="2" destOrd="0" parTransId="{6A6D6E2B-F524-4F01-B78D-49C94A7EEF06}" sibTransId="{76997817-A930-4392-A0E7-3D92CF36102E}"/>
    <dgm:cxn modelId="{9FED36AB-2D7C-480D-8867-A81D04D608B4}" type="presOf" srcId="{85ADFAAE-0430-4BBC-BB70-1D87134BD607}" destId="{17765F76-6E77-4CA4-987A-E85EC41C5474}" srcOrd="1" destOrd="0" presId="urn:microsoft.com/office/officeart/2005/8/layout/venn2"/>
    <dgm:cxn modelId="{39329362-D9EA-489F-84A2-37D9F7E7080E}" srcId="{8A25E28E-7EC9-4B3A-8219-0AA17DB93A76}" destId="{FC66B409-180C-4549-81BE-C894471833A2}" srcOrd="4" destOrd="0" parTransId="{A05B0C40-D511-4D59-B752-E87B1EF9D661}" sibTransId="{3D383CE4-C5A4-453A-A521-67AAE1834BF4}"/>
    <dgm:cxn modelId="{6C334C30-85B7-46C6-9DB8-8D44EB48E1A2}" type="presOf" srcId="{FC66B409-180C-4549-81BE-C894471833A2}" destId="{FBF45BEE-1AFA-4327-B7DC-FDD152C23D3C}" srcOrd="1" destOrd="0" presId="urn:microsoft.com/office/officeart/2005/8/layout/venn2"/>
    <dgm:cxn modelId="{361C0A06-1426-49D1-82D1-729B12792EC4}" type="presOf" srcId="{FC66B409-180C-4549-81BE-C894471833A2}" destId="{FEAED20C-C82E-4A0E-95B7-3FE961703A0F}" srcOrd="0" destOrd="0" presId="urn:microsoft.com/office/officeart/2005/8/layout/venn2"/>
    <dgm:cxn modelId="{34FFD25D-F460-4BE3-ADCC-CEE7FBCB9C7B}" srcId="{8A25E28E-7EC9-4B3A-8219-0AA17DB93A76}" destId="{BE14DDF3-C145-41C5-B2B0-4B0D7B9E1B60}" srcOrd="0" destOrd="0" parTransId="{DD507CF2-4B1D-483A-BF6E-29D7FADD267B}" sibTransId="{C5047360-AC64-4CC4-AFC8-29F2884EA4C1}"/>
    <dgm:cxn modelId="{1216D1DC-1296-4F68-8635-258AC912D34B}" type="presOf" srcId="{8A25E28E-7EC9-4B3A-8219-0AA17DB93A76}" destId="{8052E49C-14FE-42F2-B303-229B2D07A242}" srcOrd="0" destOrd="0" presId="urn:microsoft.com/office/officeart/2005/8/layout/venn2"/>
    <dgm:cxn modelId="{9DD7DEE5-A48E-4F8F-9B2E-AA9BA454E670}" type="presOf" srcId="{BF1E1FF5-7A79-4A1E-93E8-B027758353EC}" destId="{2651D043-376D-4E76-819D-536E1238A79C}" srcOrd="0" destOrd="0" presId="urn:microsoft.com/office/officeart/2005/8/layout/venn2"/>
    <dgm:cxn modelId="{3071AF9E-1C69-448E-9678-F267BE353D96}" type="presOf" srcId="{85ADFAAE-0430-4BBC-BB70-1D87134BD607}" destId="{E02E96E0-C9C0-4D00-845D-4832823EDED4}" srcOrd="0" destOrd="0" presId="urn:microsoft.com/office/officeart/2005/8/layout/venn2"/>
    <dgm:cxn modelId="{D740DB51-02C2-4D17-880A-F346131DA296}" type="presOf" srcId="{A57FA769-5CAE-44BA-A023-D7AE8E71730F}" destId="{0CB58B17-2BE6-41D3-B383-6BA57BB6282C}" srcOrd="0" destOrd="0" presId="urn:microsoft.com/office/officeart/2005/8/layout/venn2"/>
    <dgm:cxn modelId="{E0435146-31A4-4238-AE08-4AC6AFCCD06A}" type="presOf" srcId="{BE14DDF3-C145-41C5-B2B0-4B0D7B9E1B60}" destId="{F39B4203-7566-4089-829F-698A4242BFC3}" srcOrd="1" destOrd="0" presId="urn:microsoft.com/office/officeart/2005/8/layout/venn2"/>
    <dgm:cxn modelId="{7CDA47B5-1543-4FAA-91D4-D8D597B39492}" srcId="{8A25E28E-7EC9-4B3A-8219-0AA17DB93A76}" destId="{BF1E1FF5-7A79-4A1E-93E8-B027758353EC}" srcOrd="1" destOrd="0" parTransId="{F18AF0FF-B926-4924-9AD9-68F25F4E760D}" sibTransId="{F2119434-78E9-429B-9D3F-A9EBE1BF9DA9}"/>
    <dgm:cxn modelId="{E1233FD2-745A-42C5-8B7B-039C14BA6F23}" type="presOf" srcId="{BE14DDF3-C145-41C5-B2B0-4B0D7B9E1B60}" destId="{682BAAC9-11B4-4F96-BF55-2814683DD283}" srcOrd="0" destOrd="0" presId="urn:microsoft.com/office/officeart/2005/8/layout/venn2"/>
    <dgm:cxn modelId="{203F11FB-4E45-4833-A3CA-E95200B81BD5}" type="presOf" srcId="{BF1E1FF5-7A79-4A1E-93E8-B027758353EC}" destId="{C130EB78-7A7B-4059-B727-DDFC14A35939}" srcOrd="1" destOrd="0" presId="urn:microsoft.com/office/officeart/2005/8/layout/venn2"/>
    <dgm:cxn modelId="{3C40DB77-83ED-47DE-A2DB-27FFFAF39C6D}" type="presParOf" srcId="{8052E49C-14FE-42F2-B303-229B2D07A242}" destId="{A0784BAF-C009-45BD-B9A9-C2D724B3A29A}" srcOrd="0" destOrd="0" presId="urn:microsoft.com/office/officeart/2005/8/layout/venn2"/>
    <dgm:cxn modelId="{5CEF3D72-9E40-4E05-AE03-07E170BB2BF3}" type="presParOf" srcId="{A0784BAF-C009-45BD-B9A9-C2D724B3A29A}" destId="{682BAAC9-11B4-4F96-BF55-2814683DD283}" srcOrd="0" destOrd="0" presId="urn:microsoft.com/office/officeart/2005/8/layout/venn2"/>
    <dgm:cxn modelId="{1F7984BC-80D0-4F6F-9A5F-C2F65391E201}" type="presParOf" srcId="{A0784BAF-C009-45BD-B9A9-C2D724B3A29A}" destId="{F39B4203-7566-4089-829F-698A4242BFC3}" srcOrd="1" destOrd="0" presId="urn:microsoft.com/office/officeart/2005/8/layout/venn2"/>
    <dgm:cxn modelId="{D595DBE2-6B5B-4A46-81CA-FACDF6AB26EA}" type="presParOf" srcId="{8052E49C-14FE-42F2-B303-229B2D07A242}" destId="{1579AFBB-940D-45B0-BFCC-C064926B958A}" srcOrd="1" destOrd="0" presId="urn:microsoft.com/office/officeart/2005/8/layout/venn2"/>
    <dgm:cxn modelId="{14A7A197-C7DB-4B78-98BB-2BE29296B94F}" type="presParOf" srcId="{1579AFBB-940D-45B0-BFCC-C064926B958A}" destId="{2651D043-376D-4E76-819D-536E1238A79C}" srcOrd="0" destOrd="0" presId="urn:microsoft.com/office/officeart/2005/8/layout/venn2"/>
    <dgm:cxn modelId="{66E7A5FB-8311-4946-B634-D73EC0D1432D}" type="presParOf" srcId="{1579AFBB-940D-45B0-BFCC-C064926B958A}" destId="{C130EB78-7A7B-4059-B727-DDFC14A35939}" srcOrd="1" destOrd="0" presId="urn:microsoft.com/office/officeart/2005/8/layout/venn2"/>
    <dgm:cxn modelId="{9D6A405C-DE4D-4C88-824F-54C56C2BA866}" type="presParOf" srcId="{8052E49C-14FE-42F2-B303-229B2D07A242}" destId="{11F8AA3D-6184-4EA5-8AD8-903648B3623F}" srcOrd="2" destOrd="0" presId="urn:microsoft.com/office/officeart/2005/8/layout/venn2"/>
    <dgm:cxn modelId="{BE81C9FD-126B-4E7E-B0C1-8D2EA36B11C6}" type="presParOf" srcId="{11F8AA3D-6184-4EA5-8AD8-903648B3623F}" destId="{E02E96E0-C9C0-4D00-845D-4832823EDED4}" srcOrd="0" destOrd="0" presId="urn:microsoft.com/office/officeart/2005/8/layout/venn2"/>
    <dgm:cxn modelId="{87A42465-5554-4EC2-B10B-64C16CC6A45B}" type="presParOf" srcId="{11F8AA3D-6184-4EA5-8AD8-903648B3623F}" destId="{17765F76-6E77-4CA4-987A-E85EC41C5474}" srcOrd="1" destOrd="0" presId="urn:microsoft.com/office/officeart/2005/8/layout/venn2"/>
    <dgm:cxn modelId="{DA157E56-7AF1-4FE1-AF5F-16D8D23948E3}" type="presParOf" srcId="{8052E49C-14FE-42F2-B303-229B2D07A242}" destId="{433C1A66-A7A6-4BC9-8380-DE606F802941}" srcOrd="3" destOrd="0" presId="urn:microsoft.com/office/officeart/2005/8/layout/venn2"/>
    <dgm:cxn modelId="{30F70D85-AAC3-4173-B6CF-0201641E358C}" type="presParOf" srcId="{433C1A66-A7A6-4BC9-8380-DE606F802941}" destId="{0CB58B17-2BE6-41D3-B383-6BA57BB6282C}" srcOrd="0" destOrd="0" presId="urn:microsoft.com/office/officeart/2005/8/layout/venn2"/>
    <dgm:cxn modelId="{ADE6EAE8-3452-43FF-B80D-3CF9ADFFEADC}" type="presParOf" srcId="{433C1A66-A7A6-4BC9-8380-DE606F802941}" destId="{23D88F18-AD2A-4A43-AB21-8A6D2D7B6D79}" srcOrd="1" destOrd="0" presId="urn:microsoft.com/office/officeart/2005/8/layout/venn2"/>
    <dgm:cxn modelId="{2BD4B55C-2638-4C94-A277-66BCDC5D2A3D}" type="presParOf" srcId="{8052E49C-14FE-42F2-B303-229B2D07A242}" destId="{8326892D-3F61-4AB8-9465-8E830FEB8180}" srcOrd="4" destOrd="0" presId="urn:microsoft.com/office/officeart/2005/8/layout/venn2"/>
    <dgm:cxn modelId="{D8988BC5-2052-493C-AF9F-6D630E85638F}" type="presParOf" srcId="{8326892D-3F61-4AB8-9465-8E830FEB8180}" destId="{FEAED20C-C82E-4A0E-95B7-3FE961703A0F}" srcOrd="0" destOrd="0" presId="urn:microsoft.com/office/officeart/2005/8/layout/venn2"/>
    <dgm:cxn modelId="{C4FF3C7D-3A06-4E56-81FB-3E8253E798AF}" type="presParOf" srcId="{8326892D-3F61-4AB8-9465-8E830FEB8180}" destId="{FBF45BEE-1AFA-4327-B7DC-FDD152C23D3C}" srcOrd="1" destOrd="0" presId="urn:microsoft.com/office/officeart/2005/8/layout/venn2"/>
  </dgm:cxnLst>
  <dgm:bg>
    <a:effectLst>
      <a:innerShdw blurRad="63500" dist="50800" dir="189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25E28E-7EC9-4B3A-8219-0AA17DB93A76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14DDF3-C145-41C5-B2B0-4B0D7B9E1B6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b="1" dirty="0"/>
            <a:t>User Devices</a:t>
          </a:r>
        </a:p>
      </dgm:t>
    </dgm:pt>
    <dgm:pt modelId="{DD507CF2-4B1D-483A-BF6E-29D7FADD267B}" type="parTrans" cxnId="{34FFD25D-F460-4BE3-ADCC-CEE7FBCB9C7B}">
      <dgm:prSet/>
      <dgm:spPr/>
      <dgm:t>
        <a:bodyPr/>
        <a:lstStyle/>
        <a:p>
          <a:endParaRPr lang="en-US" sz="1800" b="1"/>
        </a:p>
      </dgm:t>
    </dgm:pt>
    <dgm:pt modelId="{C5047360-AC64-4CC4-AFC8-29F2884EA4C1}" type="sibTrans" cxnId="{34FFD25D-F460-4BE3-ADCC-CEE7FBCB9C7B}">
      <dgm:prSet/>
      <dgm:spPr/>
      <dgm:t>
        <a:bodyPr/>
        <a:lstStyle/>
        <a:p>
          <a:endParaRPr lang="en-US" sz="1800" b="1"/>
        </a:p>
      </dgm:t>
    </dgm:pt>
    <dgm:pt modelId="{85ADFAAE-0430-4BBC-BB70-1D87134BD607}">
      <dgm:prSet phldrT="[Text]" custT="1"/>
      <dgm:spPr>
        <a:solidFill>
          <a:schemeClr val="bg2">
            <a:lumMod val="2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800" b="1" dirty="0"/>
            <a:t>Network</a:t>
          </a:r>
        </a:p>
      </dgm:t>
    </dgm:pt>
    <dgm:pt modelId="{6A6D6E2B-F524-4F01-B78D-49C94A7EEF06}" type="parTrans" cxnId="{98A1C6F1-2ACB-4D7B-A8C6-2525DD0E3AD0}">
      <dgm:prSet/>
      <dgm:spPr/>
      <dgm:t>
        <a:bodyPr/>
        <a:lstStyle/>
        <a:p>
          <a:endParaRPr lang="en-US" sz="1800" b="1"/>
        </a:p>
      </dgm:t>
    </dgm:pt>
    <dgm:pt modelId="{76997817-A930-4392-A0E7-3D92CF36102E}" type="sibTrans" cxnId="{98A1C6F1-2ACB-4D7B-A8C6-2525DD0E3AD0}">
      <dgm:prSet/>
      <dgm:spPr/>
      <dgm:t>
        <a:bodyPr/>
        <a:lstStyle/>
        <a:p>
          <a:endParaRPr lang="en-US" sz="1800" b="1"/>
        </a:p>
      </dgm:t>
    </dgm:pt>
    <dgm:pt modelId="{A57FA769-5CAE-44BA-A023-D7AE8E71730F}">
      <dgm:prSet phldrT="[Text]" custT="1"/>
      <dgm:spPr>
        <a:solidFill>
          <a:schemeClr val="accent4">
            <a:lumMod val="75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1800" b="1" dirty="0"/>
            <a:t>Enterprise apps</a:t>
          </a:r>
        </a:p>
      </dgm:t>
    </dgm:pt>
    <dgm:pt modelId="{CA2D8009-F473-43FB-825B-5DEB9A1265BD}" type="parTrans" cxnId="{C309C0D6-39A2-41FD-8B7B-95D17E4317C8}">
      <dgm:prSet/>
      <dgm:spPr/>
      <dgm:t>
        <a:bodyPr/>
        <a:lstStyle/>
        <a:p>
          <a:endParaRPr lang="en-US" sz="1800" b="1"/>
        </a:p>
      </dgm:t>
    </dgm:pt>
    <dgm:pt modelId="{576FF28B-A8CA-4726-98C2-53750CE6A227}" type="sibTrans" cxnId="{C309C0D6-39A2-41FD-8B7B-95D17E4317C8}">
      <dgm:prSet/>
      <dgm:spPr/>
      <dgm:t>
        <a:bodyPr/>
        <a:lstStyle/>
        <a:p>
          <a:endParaRPr lang="en-US" sz="1800" b="1"/>
        </a:p>
      </dgm:t>
    </dgm:pt>
    <dgm:pt modelId="{FC66B409-180C-4549-81BE-C894471833A2}">
      <dgm:prSet phldrT="[Text]"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sz="2000" b="1" dirty="0"/>
            <a:t>Data</a:t>
          </a:r>
        </a:p>
      </dgm:t>
    </dgm:pt>
    <dgm:pt modelId="{A05B0C40-D511-4D59-B752-E87B1EF9D661}" type="parTrans" cxnId="{39329362-D9EA-489F-84A2-37D9F7E7080E}">
      <dgm:prSet/>
      <dgm:spPr/>
      <dgm:t>
        <a:bodyPr/>
        <a:lstStyle/>
        <a:p>
          <a:endParaRPr lang="en-US" sz="1800" b="1"/>
        </a:p>
      </dgm:t>
    </dgm:pt>
    <dgm:pt modelId="{3D383CE4-C5A4-453A-A521-67AAE1834BF4}" type="sibTrans" cxnId="{39329362-D9EA-489F-84A2-37D9F7E7080E}">
      <dgm:prSet/>
      <dgm:spPr/>
      <dgm:t>
        <a:bodyPr/>
        <a:lstStyle/>
        <a:p>
          <a:endParaRPr lang="en-US" sz="1800" b="1"/>
        </a:p>
      </dgm:t>
    </dgm:pt>
    <dgm:pt modelId="{BF1E1FF5-7A79-4A1E-93E8-B027758353EC}">
      <dgm:prSet phldrT="[Text]" custT="1"/>
      <dgm:spPr>
        <a:solidFill>
          <a:schemeClr val="accent1">
            <a:lumMod val="75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800" b="1" dirty="0"/>
            <a:t>User apps</a:t>
          </a:r>
        </a:p>
      </dgm:t>
    </dgm:pt>
    <dgm:pt modelId="{F18AF0FF-B926-4924-9AD9-68F25F4E760D}" type="parTrans" cxnId="{7CDA47B5-1543-4FAA-91D4-D8D597B39492}">
      <dgm:prSet/>
      <dgm:spPr/>
      <dgm:t>
        <a:bodyPr/>
        <a:lstStyle/>
        <a:p>
          <a:endParaRPr lang="en-US" sz="1800" b="1"/>
        </a:p>
      </dgm:t>
    </dgm:pt>
    <dgm:pt modelId="{F2119434-78E9-429B-9D3F-A9EBE1BF9DA9}" type="sibTrans" cxnId="{7CDA47B5-1543-4FAA-91D4-D8D597B39492}">
      <dgm:prSet/>
      <dgm:spPr/>
      <dgm:t>
        <a:bodyPr/>
        <a:lstStyle/>
        <a:p>
          <a:endParaRPr lang="en-US" sz="1800" b="1"/>
        </a:p>
      </dgm:t>
    </dgm:pt>
    <dgm:pt modelId="{8052E49C-14FE-42F2-B303-229B2D07A242}" type="pres">
      <dgm:prSet presAssocID="{8A25E28E-7EC9-4B3A-8219-0AA17DB93A7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784BAF-C009-45BD-B9A9-C2D724B3A29A}" type="pres">
      <dgm:prSet presAssocID="{8A25E28E-7EC9-4B3A-8219-0AA17DB93A76}" presName="comp1" presStyleCnt="0"/>
      <dgm:spPr/>
    </dgm:pt>
    <dgm:pt modelId="{682BAAC9-11B4-4F96-BF55-2814683DD283}" type="pres">
      <dgm:prSet presAssocID="{8A25E28E-7EC9-4B3A-8219-0AA17DB93A76}" presName="circle1" presStyleLbl="node1" presStyleIdx="0" presStyleCnt="5"/>
      <dgm:spPr/>
      <dgm:t>
        <a:bodyPr/>
        <a:lstStyle/>
        <a:p>
          <a:endParaRPr lang="en-US"/>
        </a:p>
      </dgm:t>
    </dgm:pt>
    <dgm:pt modelId="{F39B4203-7566-4089-829F-698A4242BFC3}" type="pres">
      <dgm:prSet presAssocID="{8A25E28E-7EC9-4B3A-8219-0AA17DB93A76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9AFBB-940D-45B0-BFCC-C064926B958A}" type="pres">
      <dgm:prSet presAssocID="{8A25E28E-7EC9-4B3A-8219-0AA17DB93A76}" presName="comp2" presStyleCnt="0"/>
      <dgm:spPr/>
    </dgm:pt>
    <dgm:pt modelId="{2651D043-376D-4E76-819D-536E1238A79C}" type="pres">
      <dgm:prSet presAssocID="{8A25E28E-7EC9-4B3A-8219-0AA17DB93A76}" presName="circle2" presStyleLbl="node1" presStyleIdx="1" presStyleCnt="5"/>
      <dgm:spPr/>
      <dgm:t>
        <a:bodyPr/>
        <a:lstStyle/>
        <a:p>
          <a:endParaRPr lang="en-US"/>
        </a:p>
      </dgm:t>
    </dgm:pt>
    <dgm:pt modelId="{C130EB78-7A7B-4059-B727-DDFC14A35939}" type="pres">
      <dgm:prSet presAssocID="{8A25E28E-7EC9-4B3A-8219-0AA17DB93A76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8AA3D-6184-4EA5-8AD8-903648B3623F}" type="pres">
      <dgm:prSet presAssocID="{8A25E28E-7EC9-4B3A-8219-0AA17DB93A76}" presName="comp3" presStyleCnt="0"/>
      <dgm:spPr/>
    </dgm:pt>
    <dgm:pt modelId="{E02E96E0-C9C0-4D00-845D-4832823EDED4}" type="pres">
      <dgm:prSet presAssocID="{8A25E28E-7EC9-4B3A-8219-0AA17DB93A76}" presName="circle3" presStyleLbl="node1" presStyleIdx="2" presStyleCnt="5"/>
      <dgm:spPr/>
      <dgm:t>
        <a:bodyPr/>
        <a:lstStyle/>
        <a:p>
          <a:endParaRPr lang="en-US"/>
        </a:p>
      </dgm:t>
    </dgm:pt>
    <dgm:pt modelId="{17765F76-6E77-4CA4-987A-E85EC41C5474}" type="pres">
      <dgm:prSet presAssocID="{8A25E28E-7EC9-4B3A-8219-0AA17DB93A76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C1A66-A7A6-4BC9-8380-DE606F802941}" type="pres">
      <dgm:prSet presAssocID="{8A25E28E-7EC9-4B3A-8219-0AA17DB93A76}" presName="comp4" presStyleCnt="0"/>
      <dgm:spPr/>
    </dgm:pt>
    <dgm:pt modelId="{0CB58B17-2BE6-41D3-B383-6BA57BB6282C}" type="pres">
      <dgm:prSet presAssocID="{8A25E28E-7EC9-4B3A-8219-0AA17DB93A76}" presName="circle4" presStyleLbl="node1" presStyleIdx="3" presStyleCnt="5"/>
      <dgm:spPr/>
      <dgm:t>
        <a:bodyPr/>
        <a:lstStyle/>
        <a:p>
          <a:endParaRPr lang="en-US"/>
        </a:p>
      </dgm:t>
    </dgm:pt>
    <dgm:pt modelId="{23D88F18-AD2A-4A43-AB21-8A6D2D7B6D79}" type="pres">
      <dgm:prSet presAssocID="{8A25E28E-7EC9-4B3A-8219-0AA17DB93A76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6892D-3F61-4AB8-9465-8E830FEB8180}" type="pres">
      <dgm:prSet presAssocID="{8A25E28E-7EC9-4B3A-8219-0AA17DB93A76}" presName="comp5" presStyleCnt="0"/>
      <dgm:spPr/>
    </dgm:pt>
    <dgm:pt modelId="{FEAED20C-C82E-4A0E-95B7-3FE961703A0F}" type="pres">
      <dgm:prSet presAssocID="{8A25E28E-7EC9-4B3A-8219-0AA17DB93A76}" presName="circle5" presStyleLbl="node1" presStyleIdx="4" presStyleCnt="5" custScaleX="91504" custScaleY="94082" custLinFactNeighborY="16385"/>
      <dgm:spPr/>
      <dgm:t>
        <a:bodyPr/>
        <a:lstStyle/>
        <a:p>
          <a:endParaRPr lang="en-US"/>
        </a:p>
      </dgm:t>
    </dgm:pt>
    <dgm:pt modelId="{FBF45BEE-1AFA-4327-B7DC-FDD152C23D3C}" type="pres">
      <dgm:prSet presAssocID="{8A25E28E-7EC9-4B3A-8219-0AA17DB93A76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A1C6F1-2ACB-4D7B-A8C6-2525DD0E3AD0}" srcId="{8A25E28E-7EC9-4B3A-8219-0AA17DB93A76}" destId="{85ADFAAE-0430-4BBC-BB70-1D87134BD607}" srcOrd="2" destOrd="0" parTransId="{6A6D6E2B-F524-4F01-B78D-49C94A7EEF06}" sibTransId="{76997817-A930-4392-A0E7-3D92CF36102E}"/>
    <dgm:cxn modelId="{7CDA47B5-1543-4FAA-91D4-D8D597B39492}" srcId="{8A25E28E-7EC9-4B3A-8219-0AA17DB93A76}" destId="{BF1E1FF5-7A79-4A1E-93E8-B027758353EC}" srcOrd="1" destOrd="0" parTransId="{F18AF0FF-B926-4924-9AD9-68F25F4E760D}" sibTransId="{F2119434-78E9-429B-9D3F-A9EBE1BF9DA9}"/>
    <dgm:cxn modelId="{DBFD0296-41B5-4E93-8442-8C3A1D5C8F36}" type="presOf" srcId="{FC66B409-180C-4549-81BE-C894471833A2}" destId="{FBF45BEE-1AFA-4327-B7DC-FDD152C23D3C}" srcOrd="1" destOrd="0" presId="urn:microsoft.com/office/officeart/2005/8/layout/venn2"/>
    <dgm:cxn modelId="{E0379724-C42B-4DD8-8E66-24C908856826}" type="presOf" srcId="{FC66B409-180C-4549-81BE-C894471833A2}" destId="{FEAED20C-C82E-4A0E-95B7-3FE961703A0F}" srcOrd="0" destOrd="0" presId="urn:microsoft.com/office/officeart/2005/8/layout/venn2"/>
    <dgm:cxn modelId="{E4585DFE-C721-4360-99E9-595DD8836046}" type="presOf" srcId="{85ADFAAE-0430-4BBC-BB70-1D87134BD607}" destId="{E02E96E0-C9C0-4D00-845D-4832823EDED4}" srcOrd="0" destOrd="0" presId="urn:microsoft.com/office/officeart/2005/8/layout/venn2"/>
    <dgm:cxn modelId="{FAD77F4F-D6A3-4700-B208-6B59E2F4E156}" type="presOf" srcId="{BE14DDF3-C145-41C5-B2B0-4B0D7B9E1B60}" destId="{682BAAC9-11B4-4F96-BF55-2814683DD283}" srcOrd="0" destOrd="0" presId="urn:microsoft.com/office/officeart/2005/8/layout/venn2"/>
    <dgm:cxn modelId="{6C9019B8-9F6B-4DEC-8457-1415BD30E00C}" type="presOf" srcId="{BE14DDF3-C145-41C5-B2B0-4B0D7B9E1B60}" destId="{F39B4203-7566-4089-829F-698A4242BFC3}" srcOrd="1" destOrd="0" presId="urn:microsoft.com/office/officeart/2005/8/layout/venn2"/>
    <dgm:cxn modelId="{34FFD25D-F460-4BE3-ADCC-CEE7FBCB9C7B}" srcId="{8A25E28E-7EC9-4B3A-8219-0AA17DB93A76}" destId="{BE14DDF3-C145-41C5-B2B0-4B0D7B9E1B60}" srcOrd="0" destOrd="0" parTransId="{DD507CF2-4B1D-483A-BF6E-29D7FADD267B}" sibTransId="{C5047360-AC64-4CC4-AFC8-29F2884EA4C1}"/>
    <dgm:cxn modelId="{92C8F9C6-597C-4CF2-AAB8-05A85E8AEB7C}" type="presOf" srcId="{85ADFAAE-0430-4BBC-BB70-1D87134BD607}" destId="{17765F76-6E77-4CA4-987A-E85EC41C5474}" srcOrd="1" destOrd="0" presId="urn:microsoft.com/office/officeart/2005/8/layout/venn2"/>
    <dgm:cxn modelId="{39329362-D9EA-489F-84A2-37D9F7E7080E}" srcId="{8A25E28E-7EC9-4B3A-8219-0AA17DB93A76}" destId="{FC66B409-180C-4549-81BE-C894471833A2}" srcOrd="4" destOrd="0" parTransId="{A05B0C40-D511-4D59-B752-E87B1EF9D661}" sibTransId="{3D383CE4-C5A4-453A-A521-67AAE1834BF4}"/>
    <dgm:cxn modelId="{BE18C19B-BB7F-4C74-B775-56D6F8A65E54}" type="presOf" srcId="{BF1E1FF5-7A79-4A1E-93E8-B027758353EC}" destId="{2651D043-376D-4E76-819D-536E1238A79C}" srcOrd="0" destOrd="0" presId="urn:microsoft.com/office/officeart/2005/8/layout/venn2"/>
    <dgm:cxn modelId="{C309C0D6-39A2-41FD-8B7B-95D17E4317C8}" srcId="{8A25E28E-7EC9-4B3A-8219-0AA17DB93A76}" destId="{A57FA769-5CAE-44BA-A023-D7AE8E71730F}" srcOrd="3" destOrd="0" parTransId="{CA2D8009-F473-43FB-825B-5DEB9A1265BD}" sibTransId="{576FF28B-A8CA-4726-98C2-53750CE6A227}"/>
    <dgm:cxn modelId="{C966057A-D3E7-4D23-8D5C-5E986E780EF7}" type="presOf" srcId="{BF1E1FF5-7A79-4A1E-93E8-B027758353EC}" destId="{C130EB78-7A7B-4059-B727-DDFC14A35939}" srcOrd="1" destOrd="0" presId="urn:microsoft.com/office/officeart/2005/8/layout/venn2"/>
    <dgm:cxn modelId="{700B6D9E-87CB-430B-BA4E-6592C74B4212}" type="presOf" srcId="{8A25E28E-7EC9-4B3A-8219-0AA17DB93A76}" destId="{8052E49C-14FE-42F2-B303-229B2D07A242}" srcOrd="0" destOrd="0" presId="urn:microsoft.com/office/officeart/2005/8/layout/venn2"/>
    <dgm:cxn modelId="{B7911D78-59B1-4A7A-ADFF-29CDDF5F402D}" type="presOf" srcId="{A57FA769-5CAE-44BA-A023-D7AE8E71730F}" destId="{0CB58B17-2BE6-41D3-B383-6BA57BB6282C}" srcOrd="0" destOrd="0" presId="urn:microsoft.com/office/officeart/2005/8/layout/venn2"/>
    <dgm:cxn modelId="{A3E33CAB-940E-4B5C-8D35-A6D3A68074C9}" type="presOf" srcId="{A57FA769-5CAE-44BA-A023-D7AE8E71730F}" destId="{23D88F18-AD2A-4A43-AB21-8A6D2D7B6D79}" srcOrd="1" destOrd="0" presId="urn:microsoft.com/office/officeart/2005/8/layout/venn2"/>
    <dgm:cxn modelId="{10E213A0-B07C-433C-AA42-CD3B8E17F58B}" type="presParOf" srcId="{8052E49C-14FE-42F2-B303-229B2D07A242}" destId="{A0784BAF-C009-45BD-B9A9-C2D724B3A29A}" srcOrd="0" destOrd="0" presId="urn:microsoft.com/office/officeart/2005/8/layout/venn2"/>
    <dgm:cxn modelId="{0E3D1A61-A1F6-4CA1-8E6E-EFD64E96EBD1}" type="presParOf" srcId="{A0784BAF-C009-45BD-B9A9-C2D724B3A29A}" destId="{682BAAC9-11B4-4F96-BF55-2814683DD283}" srcOrd="0" destOrd="0" presId="urn:microsoft.com/office/officeart/2005/8/layout/venn2"/>
    <dgm:cxn modelId="{2F54400A-F065-4E30-9AFD-7B567802C88F}" type="presParOf" srcId="{A0784BAF-C009-45BD-B9A9-C2D724B3A29A}" destId="{F39B4203-7566-4089-829F-698A4242BFC3}" srcOrd="1" destOrd="0" presId="urn:microsoft.com/office/officeart/2005/8/layout/venn2"/>
    <dgm:cxn modelId="{E47E4272-B8B5-4F93-A5C1-3A04CD30454F}" type="presParOf" srcId="{8052E49C-14FE-42F2-B303-229B2D07A242}" destId="{1579AFBB-940D-45B0-BFCC-C064926B958A}" srcOrd="1" destOrd="0" presId="urn:microsoft.com/office/officeart/2005/8/layout/venn2"/>
    <dgm:cxn modelId="{48EAD766-C628-46E5-9A27-C14B9BC62B09}" type="presParOf" srcId="{1579AFBB-940D-45B0-BFCC-C064926B958A}" destId="{2651D043-376D-4E76-819D-536E1238A79C}" srcOrd="0" destOrd="0" presId="urn:microsoft.com/office/officeart/2005/8/layout/venn2"/>
    <dgm:cxn modelId="{5BDCF0EA-9C87-41C1-8FBC-2B244E7D4EA0}" type="presParOf" srcId="{1579AFBB-940D-45B0-BFCC-C064926B958A}" destId="{C130EB78-7A7B-4059-B727-DDFC14A35939}" srcOrd="1" destOrd="0" presId="urn:microsoft.com/office/officeart/2005/8/layout/venn2"/>
    <dgm:cxn modelId="{3C267851-B360-49B8-A5F2-B3B6365293D1}" type="presParOf" srcId="{8052E49C-14FE-42F2-B303-229B2D07A242}" destId="{11F8AA3D-6184-4EA5-8AD8-903648B3623F}" srcOrd="2" destOrd="0" presId="urn:microsoft.com/office/officeart/2005/8/layout/venn2"/>
    <dgm:cxn modelId="{A1C1D3D1-F52E-4D24-8986-98B8F822F6CE}" type="presParOf" srcId="{11F8AA3D-6184-4EA5-8AD8-903648B3623F}" destId="{E02E96E0-C9C0-4D00-845D-4832823EDED4}" srcOrd="0" destOrd="0" presId="urn:microsoft.com/office/officeart/2005/8/layout/venn2"/>
    <dgm:cxn modelId="{73061706-937F-41A4-BD48-5D6EEFD3A935}" type="presParOf" srcId="{11F8AA3D-6184-4EA5-8AD8-903648B3623F}" destId="{17765F76-6E77-4CA4-987A-E85EC41C5474}" srcOrd="1" destOrd="0" presId="urn:microsoft.com/office/officeart/2005/8/layout/venn2"/>
    <dgm:cxn modelId="{C592E2B4-5B32-41D3-8E67-B9241614869E}" type="presParOf" srcId="{8052E49C-14FE-42F2-B303-229B2D07A242}" destId="{433C1A66-A7A6-4BC9-8380-DE606F802941}" srcOrd="3" destOrd="0" presId="urn:microsoft.com/office/officeart/2005/8/layout/venn2"/>
    <dgm:cxn modelId="{2FE40217-C0BA-40F0-AC5F-5DF048A2EDD2}" type="presParOf" srcId="{433C1A66-A7A6-4BC9-8380-DE606F802941}" destId="{0CB58B17-2BE6-41D3-B383-6BA57BB6282C}" srcOrd="0" destOrd="0" presId="urn:microsoft.com/office/officeart/2005/8/layout/venn2"/>
    <dgm:cxn modelId="{0185203A-67C8-42AB-8CBB-4A9271FD078F}" type="presParOf" srcId="{433C1A66-A7A6-4BC9-8380-DE606F802941}" destId="{23D88F18-AD2A-4A43-AB21-8A6D2D7B6D79}" srcOrd="1" destOrd="0" presId="urn:microsoft.com/office/officeart/2005/8/layout/venn2"/>
    <dgm:cxn modelId="{791BF02C-C24A-494D-BAF4-989519DAB1DD}" type="presParOf" srcId="{8052E49C-14FE-42F2-B303-229B2D07A242}" destId="{8326892D-3F61-4AB8-9465-8E830FEB8180}" srcOrd="4" destOrd="0" presId="urn:microsoft.com/office/officeart/2005/8/layout/venn2"/>
    <dgm:cxn modelId="{E08DEA06-3E46-4BE3-8FB4-EA7F4B3054BA}" type="presParOf" srcId="{8326892D-3F61-4AB8-9465-8E830FEB8180}" destId="{FEAED20C-C82E-4A0E-95B7-3FE961703A0F}" srcOrd="0" destOrd="0" presId="urn:microsoft.com/office/officeart/2005/8/layout/venn2"/>
    <dgm:cxn modelId="{BC5339BB-6837-4FC9-999E-575558C6E44F}" type="presParOf" srcId="{8326892D-3F61-4AB8-9465-8E830FEB8180}" destId="{FBF45BEE-1AFA-4327-B7DC-FDD152C23D3C}" srcOrd="1" destOrd="0" presId="urn:microsoft.com/office/officeart/2005/8/layout/venn2"/>
  </dgm:cxnLst>
  <dgm:bg>
    <a:effectLst>
      <a:innerShdw blurRad="63500" dist="50800" dir="189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25E28E-7EC9-4B3A-8219-0AA17DB93A76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14DDF3-C145-41C5-B2B0-4B0D7B9E1B6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b="1" dirty="0"/>
            <a:t>User Devices</a:t>
          </a:r>
        </a:p>
      </dgm:t>
    </dgm:pt>
    <dgm:pt modelId="{DD507CF2-4B1D-483A-BF6E-29D7FADD267B}" type="parTrans" cxnId="{34FFD25D-F460-4BE3-ADCC-CEE7FBCB9C7B}">
      <dgm:prSet/>
      <dgm:spPr/>
      <dgm:t>
        <a:bodyPr/>
        <a:lstStyle/>
        <a:p>
          <a:endParaRPr lang="en-US" sz="1800" b="1"/>
        </a:p>
      </dgm:t>
    </dgm:pt>
    <dgm:pt modelId="{C5047360-AC64-4CC4-AFC8-29F2884EA4C1}" type="sibTrans" cxnId="{34FFD25D-F460-4BE3-ADCC-CEE7FBCB9C7B}">
      <dgm:prSet/>
      <dgm:spPr/>
      <dgm:t>
        <a:bodyPr/>
        <a:lstStyle/>
        <a:p>
          <a:endParaRPr lang="en-US" sz="1800" b="1"/>
        </a:p>
      </dgm:t>
    </dgm:pt>
    <dgm:pt modelId="{85ADFAAE-0430-4BBC-BB70-1D87134BD607}">
      <dgm:prSet phldrT="[Text]" custT="1"/>
      <dgm:spPr>
        <a:solidFill>
          <a:schemeClr val="bg2">
            <a:lumMod val="2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800" b="1" dirty="0"/>
            <a:t>Network</a:t>
          </a:r>
        </a:p>
      </dgm:t>
    </dgm:pt>
    <dgm:pt modelId="{6A6D6E2B-F524-4F01-B78D-49C94A7EEF06}" type="parTrans" cxnId="{98A1C6F1-2ACB-4D7B-A8C6-2525DD0E3AD0}">
      <dgm:prSet/>
      <dgm:spPr/>
      <dgm:t>
        <a:bodyPr/>
        <a:lstStyle/>
        <a:p>
          <a:endParaRPr lang="en-US" sz="1800" b="1"/>
        </a:p>
      </dgm:t>
    </dgm:pt>
    <dgm:pt modelId="{76997817-A930-4392-A0E7-3D92CF36102E}" type="sibTrans" cxnId="{98A1C6F1-2ACB-4D7B-A8C6-2525DD0E3AD0}">
      <dgm:prSet/>
      <dgm:spPr/>
      <dgm:t>
        <a:bodyPr/>
        <a:lstStyle/>
        <a:p>
          <a:endParaRPr lang="en-US" sz="1800" b="1"/>
        </a:p>
      </dgm:t>
    </dgm:pt>
    <dgm:pt modelId="{A57FA769-5CAE-44BA-A023-D7AE8E71730F}">
      <dgm:prSet phldrT="[Text]" custT="1"/>
      <dgm:spPr>
        <a:solidFill>
          <a:schemeClr val="accent4">
            <a:lumMod val="75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1800" b="1" dirty="0"/>
            <a:t>Enterprise apps</a:t>
          </a:r>
        </a:p>
      </dgm:t>
    </dgm:pt>
    <dgm:pt modelId="{CA2D8009-F473-43FB-825B-5DEB9A1265BD}" type="parTrans" cxnId="{C309C0D6-39A2-41FD-8B7B-95D17E4317C8}">
      <dgm:prSet/>
      <dgm:spPr/>
      <dgm:t>
        <a:bodyPr/>
        <a:lstStyle/>
        <a:p>
          <a:endParaRPr lang="en-US" sz="1800" b="1"/>
        </a:p>
      </dgm:t>
    </dgm:pt>
    <dgm:pt modelId="{576FF28B-A8CA-4726-98C2-53750CE6A227}" type="sibTrans" cxnId="{C309C0D6-39A2-41FD-8B7B-95D17E4317C8}">
      <dgm:prSet/>
      <dgm:spPr/>
      <dgm:t>
        <a:bodyPr/>
        <a:lstStyle/>
        <a:p>
          <a:endParaRPr lang="en-US" sz="1800" b="1"/>
        </a:p>
      </dgm:t>
    </dgm:pt>
    <dgm:pt modelId="{FC66B409-180C-4549-81BE-C894471833A2}">
      <dgm:prSet phldrT="[Text]"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sz="2000" b="1" dirty="0"/>
            <a:t>Data</a:t>
          </a:r>
        </a:p>
      </dgm:t>
    </dgm:pt>
    <dgm:pt modelId="{A05B0C40-D511-4D59-B752-E87B1EF9D661}" type="parTrans" cxnId="{39329362-D9EA-489F-84A2-37D9F7E7080E}">
      <dgm:prSet/>
      <dgm:spPr/>
      <dgm:t>
        <a:bodyPr/>
        <a:lstStyle/>
        <a:p>
          <a:endParaRPr lang="en-US" sz="1800" b="1"/>
        </a:p>
      </dgm:t>
    </dgm:pt>
    <dgm:pt modelId="{3D383CE4-C5A4-453A-A521-67AAE1834BF4}" type="sibTrans" cxnId="{39329362-D9EA-489F-84A2-37D9F7E7080E}">
      <dgm:prSet/>
      <dgm:spPr/>
      <dgm:t>
        <a:bodyPr/>
        <a:lstStyle/>
        <a:p>
          <a:endParaRPr lang="en-US" sz="1800" b="1"/>
        </a:p>
      </dgm:t>
    </dgm:pt>
    <dgm:pt modelId="{BF1E1FF5-7A79-4A1E-93E8-B027758353EC}">
      <dgm:prSet phldrT="[Text]" custT="1"/>
      <dgm:spPr>
        <a:solidFill>
          <a:schemeClr val="accent1">
            <a:lumMod val="75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800" b="1" dirty="0"/>
            <a:t>User apps</a:t>
          </a:r>
        </a:p>
      </dgm:t>
    </dgm:pt>
    <dgm:pt modelId="{F18AF0FF-B926-4924-9AD9-68F25F4E760D}" type="parTrans" cxnId="{7CDA47B5-1543-4FAA-91D4-D8D597B39492}">
      <dgm:prSet/>
      <dgm:spPr/>
      <dgm:t>
        <a:bodyPr/>
        <a:lstStyle/>
        <a:p>
          <a:endParaRPr lang="en-US" sz="1800" b="1"/>
        </a:p>
      </dgm:t>
    </dgm:pt>
    <dgm:pt modelId="{F2119434-78E9-429B-9D3F-A9EBE1BF9DA9}" type="sibTrans" cxnId="{7CDA47B5-1543-4FAA-91D4-D8D597B39492}">
      <dgm:prSet/>
      <dgm:spPr/>
      <dgm:t>
        <a:bodyPr/>
        <a:lstStyle/>
        <a:p>
          <a:endParaRPr lang="en-US" sz="1800" b="1"/>
        </a:p>
      </dgm:t>
    </dgm:pt>
    <dgm:pt modelId="{8052E49C-14FE-42F2-B303-229B2D07A242}" type="pres">
      <dgm:prSet presAssocID="{8A25E28E-7EC9-4B3A-8219-0AA17DB93A7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784BAF-C009-45BD-B9A9-C2D724B3A29A}" type="pres">
      <dgm:prSet presAssocID="{8A25E28E-7EC9-4B3A-8219-0AA17DB93A76}" presName="comp1" presStyleCnt="0"/>
      <dgm:spPr/>
    </dgm:pt>
    <dgm:pt modelId="{682BAAC9-11B4-4F96-BF55-2814683DD283}" type="pres">
      <dgm:prSet presAssocID="{8A25E28E-7EC9-4B3A-8219-0AA17DB93A76}" presName="circle1" presStyleLbl="node1" presStyleIdx="0" presStyleCnt="5"/>
      <dgm:spPr/>
      <dgm:t>
        <a:bodyPr/>
        <a:lstStyle/>
        <a:p>
          <a:endParaRPr lang="en-US"/>
        </a:p>
      </dgm:t>
    </dgm:pt>
    <dgm:pt modelId="{F39B4203-7566-4089-829F-698A4242BFC3}" type="pres">
      <dgm:prSet presAssocID="{8A25E28E-7EC9-4B3A-8219-0AA17DB93A76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9AFBB-940D-45B0-BFCC-C064926B958A}" type="pres">
      <dgm:prSet presAssocID="{8A25E28E-7EC9-4B3A-8219-0AA17DB93A76}" presName="comp2" presStyleCnt="0"/>
      <dgm:spPr/>
    </dgm:pt>
    <dgm:pt modelId="{2651D043-376D-4E76-819D-536E1238A79C}" type="pres">
      <dgm:prSet presAssocID="{8A25E28E-7EC9-4B3A-8219-0AA17DB93A76}" presName="circle2" presStyleLbl="node1" presStyleIdx="1" presStyleCnt="5"/>
      <dgm:spPr/>
      <dgm:t>
        <a:bodyPr/>
        <a:lstStyle/>
        <a:p>
          <a:endParaRPr lang="en-US"/>
        </a:p>
      </dgm:t>
    </dgm:pt>
    <dgm:pt modelId="{C130EB78-7A7B-4059-B727-DDFC14A35939}" type="pres">
      <dgm:prSet presAssocID="{8A25E28E-7EC9-4B3A-8219-0AA17DB93A76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8AA3D-6184-4EA5-8AD8-903648B3623F}" type="pres">
      <dgm:prSet presAssocID="{8A25E28E-7EC9-4B3A-8219-0AA17DB93A76}" presName="comp3" presStyleCnt="0"/>
      <dgm:spPr/>
    </dgm:pt>
    <dgm:pt modelId="{E02E96E0-C9C0-4D00-845D-4832823EDED4}" type="pres">
      <dgm:prSet presAssocID="{8A25E28E-7EC9-4B3A-8219-0AA17DB93A76}" presName="circle3" presStyleLbl="node1" presStyleIdx="2" presStyleCnt="5"/>
      <dgm:spPr/>
      <dgm:t>
        <a:bodyPr/>
        <a:lstStyle/>
        <a:p>
          <a:endParaRPr lang="en-US"/>
        </a:p>
      </dgm:t>
    </dgm:pt>
    <dgm:pt modelId="{17765F76-6E77-4CA4-987A-E85EC41C5474}" type="pres">
      <dgm:prSet presAssocID="{8A25E28E-7EC9-4B3A-8219-0AA17DB93A76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C1A66-A7A6-4BC9-8380-DE606F802941}" type="pres">
      <dgm:prSet presAssocID="{8A25E28E-7EC9-4B3A-8219-0AA17DB93A76}" presName="comp4" presStyleCnt="0"/>
      <dgm:spPr/>
    </dgm:pt>
    <dgm:pt modelId="{0CB58B17-2BE6-41D3-B383-6BA57BB6282C}" type="pres">
      <dgm:prSet presAssocID="{8A25E28E-7EC9-4B3A-8219-0AA17DB93A76}" presName="circle4" presStyleLbl="node1" presStyleIdx="3" presStyleCnt="5"/>
      <dgm:spPr/>
      <dgm:t>
        <a:bodyPr/>
        <a:lstStyle/>
        <a:p>
          <a:endParaRPr lang="en-US"/>
        </a:p>
      </dgm:t>
    </dgm:pt>
    <dgm:pt modelId="{23D88F18-AD2A-4A43-AB21-8A6D2D7B6D79}" type="pres">
      <dgm:prSet presAssocID="{8A25E28E-7EC9-4B3A-8219-0AA17DB93A76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6892D-3F61-4AB8-9465-8E830FEB8180}" type="pres">
      <dgm:prSet presAssocID="{8A25E28E-7EC9-4B3A-8219-0AA17DB93A76}" presName="comp5" presStyleCnt="0"/>
      <dgm:spPr/>
    </dgm:pt>
    <dgm:pt modelId="{FEAED20C-C82E-4A0E-95B7-3FE961703A0F}" type="pres">
      <dgm:prSet presAssocID="{8A25E28E-7EC9-4B3A-8219-0AA17DB93A76}" presName="circle5" presStyleLbl="node1" presStyleIdx="4" presStyleCnt="5" custScaleX="91504" custScaleY="94082" custLinFactNeighborY="16385"/>
      <dgm:spPr/>
      <dgm:t>
        <a:bodyPr/>
        <a:lstStyle/>
        <a:p>
          <a:endParaRPr lang="en-US"/>
        </a:p>
      </dgm:t>
    </dgm:pt>
    <dgm:pt modelId="{FBF45BEE-1AFA-4327-B7DC-FDD152C23D3C}" type="pres">
      <dgm:prSet presAssocID="{8A25E28E-7EC9-4B3A-8219-0AA17DB93A76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84DF63-D587-45A1-8CBD-1DE39C81EC72}" type="presOf" srcId="{8A25E28E-7EC9-4B3A-8219-0AA17DB93A76}" destId="{8052E49C-14FE-42F2-B303-229B2D07A242}" srcOrd="0" destOrd="0" presId="urn:microsoft.com/office/officeart/2005/8/layout/venn2"/>
    <dgm:cxn modelId="{98A1C6F1-2ACB-4D7B-A8C6-2525DD0E3AD0}" srcId="{8A25E28E-7EC9-4B3A-8219-0AA17DB93A76}" destId="{85ADFAAE-0430-4BBC-BB70-1D87134BD607}" srcOrd="2" destOrd="0" parTransId="{6A6D6E2B-F524-4F01-B78D-49C94A7EEF06}" sibTransId="{76997817-A930-4392-A0E7-3D92CF36102E}"/>
    <dgm:cxn modelId="{7CDA47B5-1543-4FAA-91D4-D8D597B39492}" srcId="{8A25E28E-7EC9-4B3A-8219-0AA17DB93A76}" destId="{BF1E1FF5-7A79-4A1E-93E8-B027758353EC}" srcOrd="1" destOrd="0" parTransId="{F18AF0FF-B926-4924-9AD9-68F25F4E760D}" sibTransId="{F2119434-78E9-429B-9D3F-A9EBE1BF9DA9}"/>
    <dgm:cxn modelId="{CC8CD077-A6CE-4460-8B90-5DCD12D4A86A}" type="presOf" srcId="{A57FA769-5CAE-44BA-A023-D7AE8E71730F}" destId="{23D88F18-AD2A-4A43-AB21-8A6D2D7B6D79}" srcOrd="1" destOrd="0" presId="urn:microsoft.com/office/officeart/2005/8/layout/venn2"/>
    <dgm:cxn modelId="{954A4B9B-34F9-40DE-AE77-E950BD128A37}" type="presOf" srcId="{A57FA769-5CAE-44BA-A023-D7AE8E71730F}" destId="{0CB58B17-2BE6-41D3-B383-6BA57BB6282C}" srcOrd="0" destOrd="0" presId="urn:microsoft.com/office/officeart/2005/8/layout/venn2"/>
    <dgm:cxn modelId="{673BD5D5-9877-43DA-AB42-F89EFB88E00D}" type="presOf" srcId="{85ADFAAE-0430-4BBC-BB70-1D87134BD607}" destId="{17765F76-6E77-4CA4-987A-E85EC41C5474}" srcOrd="1" destOrd="0" presId="urn:microsoft.com/office/officeart/2005/8/layout/venn2"/>
    <dgm:cxn modelId="{34FFD25D-F460-4BE3-ADCC-CEE7FBCB9C7B}" srcId="{8A25E28E-7EC9-4B3A-8219-0AA17DB93A76}" destId="{BE14DDF3-C145-41C5-B2B0-4B0D7B9E1B60}" srcOrd="0" destOrd="0" parTransId="{DD507CF2-4B1D-483A-BF6E-29D7FADD267B}" sibTransId="{C5047360-AC64-4CC4-AFC8-29F2884EA4C1}"/>
    <dgm:cxn modelId="{39329362-D9EA-489F-84A2-37D9F7E7080E}" srcId="{8A25E28E-7EC9-4B3A-8219-0AA17DB93A76}" destId="{FC66B409-180C-4549-81BE-C894471833A2}" srcOrd="4" destOrd="0" parTransId="{A05B0C40-D511-4D59-B752-E87B1EF9D661}" sibTransId="{3D383CE4-C5A4-453A-A521-67AAE1834BF4}"/>
    <dgm:cxn modelId="{3CDBA428-D402-477C-B626-0EE88C4C1A63}" type="presOf" srcId="{FC66B409-180C-4549-81BE-C894471833A2}" destId="{FBF45BEE-1AFA-4327-B7DC-FDD152C23D3C}" srcOrd="1" destOrd="0" presId="urn:microsoft.com/office/officeart/2005/8/layout/venn2"/>
    <dgm:cxn modelId="{6FEABE37-468A-4ACE-BDCE-5684DD14FBB0}" type="presOf" srcId="{BE14DDF3-C145-41C5-B2B0-4B0D7B9E1B60}" destId="{F39B4203-7566-4089-829F-698A4242BFC3}" srcOrd="1" destOrd="0" presId="urn:microsoft.com/office/officeart/2005/8/layout/venn2"/>
    <dgm:cxn modelId="{5D78E2B5-42B0-4215-95A7-11AB94AA905D}" type="presOf" srcId="{FC66B409-180C-4549-81BE-C894471833A2}" destId="{FEAED20C-C82E-4A0E-95B7-3FE961703A0F}" srcOrd="0" destOrd="0" presId="urn:microsoft.com/office/officeart/2005/8/layout/venn2"/>
    <dgm:cxn modelId="{5AC0ABBE-AAAE-451E-BCEC-A05BDCB2D9FC}" type="presOf" srcId="{BE14DDF3-C145-41C5-B2B0-4B0D7B9E1B60}" destId="{682BAAC9-11B4-4F96-BF55-2814683DD283}" srcOrd="0" destOrd="0" presId="urn:microsoft.com/office/officeart/2005/8/layout/venn2"/>
    <dgm:cxn modelId="{C309C0D6-39A2-41FD-8B7B-95D17E4317C8}" srcId="{8A25E28E-7EC9-4B3A-8219-0AA17DB93A76}" destId="{A57FA769-5CAE-44BA-A023-D7AE8E71730F}" srcOrd="3" destOrd="0" parTransId="{CA2D8009-F473-43FB-825B-5DEB9A1265BD}" sibTransId="{576FF28B-A8CA-4726-98C2-53750CE6A227}"/>
    <dgm:cxn modelId="{51299AAD-12CC-4176-BBC3-C0AFC091F5F8}" type="presOf" srcId="{BF1E1FF5-7A79-4A1E-93E8-B027758353EC}" destId="{C130EB78-7A7B-4059-B727-DDFC14A35939}" srcOrd="1" destOrd="0" presId="urn:microsoft.com/office/officeart/2005/8/layout/venn2"/>
    <dgm:cxn modelId="{DB50CF70-5BFB-4BD2-8198-0AC21ACDF573}" type="presOf" srcId="{85ADFAAE-0430-4BBC-BB70-1D87134BD607}" destId="{E02E96E0-C9C0-4D00-845D-4832823EDED4}" srcOrd="0" destOrd="0" presId="urn:microsoft.com/office/officeart/2005/8/layout/venn2"/>
    <dgm:cxn modelId="{CC97EB9E-A2CE-4C76-BD52-CF16EC9E5A7F}" type="presOf" srcId="{BF1E1FF5-7A79-4A1E-93E8-B027758353EC}" destId="{2651D043-376D-4E76-819D-536E1238A79C}" srcOrd="0" destOrd="0" presId="urn:microsoft.com/office/officeart/2005/8/layout/venn2"/>
    <dgm:cxn modelId="{8D39BBD0-0BF0-4352-AA15-757C9F34CE9E}" type="presParOf" srcId="{8052E49C-14FE-42F2-B303-229B2D07A242}" destId="{A0784BAF-C009-45BD-B9A9-C2D724B3A29A}" srcOrd="0" destOrd="0" presId="urn:microsoft.com/office/officeart/2005/8/layout/venn2"/>
    <dgm:cxn modelId="{E995A1C6-3042-4720-A915-979C1C2124CC}" type="presParOf" srcId="{A0784BAF-C009-45BD-B9A9-C2D724B3A29A}" destId="{682BAAC9-11B4-4F96-BF55-2814683DD283}" srcOrd="0" destOrd="0" presId="urn:microsoft.com/office/officeart/2005/8/layout/venn2"/>
    <dgm:cxn modelId="{237B803C-D726-4C59-A03D-6BD120492246}" type="presParOf" srcId="{A0784BAF-C009-45BD-B9A9-C2D724B3A29A}" destId="{F39B4203-7566-4089-829F-698A4242BFC3}" srcOrd="1" destOrd="0" presId="urn:microsoft.com/office/officeart/2005/8/layout/venn2"/>
    <dgm:cxn modelId="{7AF39341-445E-4B7A-8AEC-1ED6F002765D}" type="presParOf" srcId="{8052E49C-14FE-42F2-B303-229B2D07A242}" destId="{1579AFBB-940D-45B0-BFCC-C064926B958A}" srcOrd="1" destOrd="0" presId="urn:microsoft.com/office/officeart/2005/8/layout/venn2"/>
    <dgm:cxn modelId="{43C3F91D-7B7A-495F-872A-1424D33A7FF3}" type="presParOf" srcId="{1579AFBB-940D-45B0-BFCC-C064926B958A}" destId="{2651D043-376D-4E76-819D-536E1238A79C}" srcOrd="0" destOrd="0" presId="urn:microsoft.com/office/officeart/2005/8/layout/venn2"/>
    <dgm:cxn modelId="{74A5585C-D2EB-4428-9C50-4F1CBC890790}" type="presParOf" srcId="{1579AFBB-940D-45B0-BFCC-C064926B958A}" destId="{C130EB78-7A7B-4059-B727-DDFC14A35939}" srcOrd="1" destOrd="0" presId="urn:microsoft.com/office/officeart/2005/8/layout/venn2"/>
    <dgm:cxn modelId="{AE8A47E8-096B-41E5-B3F6-C5657C85D554}" type="presParOf" srcId="{8052E49C-14FE-42F2-B303-229B2D07A242}" destId="{11F8AA3D-6184-4EA5-8AD8-903648B3623F}" srcOrd="2" destOrd="0" presId="urn:microsoft.com/office/officeart/2005/8/layout/venn2"/>
    <dgm:cxn modelId="{C3C3B768-F12E-458F-A157-A9E39006FF20}" type="presParOf" srcId="{11F8AA3D-6184-4EA5-8AD8-903648B3623F}" destId="{E02E96E0-C9C0-4D00-845D-4832823EDED4}" srcOrd="0" destOrd="0" presId="urn:microsoft.com/office/officeart/2005/8/layout/venn2"/>
    <dgm:cxn modelId="{6F326198-2E66-4171-AADC-502D4B135F00}" type="presParOf" srcId="{11F8AA3D-6184-4EA5-8AD8-903648B3623F}" destId="{17765F76-6E77-4CA4-987A-E85EC41C5474}" srcOrd="1" destOrd="0" presId="urn:microsoft.com/office/officeart/2005/8/layout/venn2"/>
    <dgm:cxn modelId="{F38DF5C0-5B7C-4476-911C-686083864C78}" type="presParOf" srcId="{8052E49C-14FE-42F2-B303-229B2D07A242}" destId="{433C1A66-A7A6-4BC9-8380-DE606F802941}" srcOrd="3" destOrd="0" presId="urn:microsoft.com/office/officeart/2005/8/layout/venn2"/>
    <dgm:cxn modelId="{B538199C-F59D-48AE-8857-552832F65B0C}" type="presParOf" srcId="{433C1A66-A7A6-4BC9-8380-DE606F802941}" destId="{0CB58B17-2BE6-41D3-B383-6BA57BB6282C}" srcOrd="0" destOrd="0" presId="urn:microsoft.com/office/officeart/2005/8/layout/venn2"/>
    <dgm:cxn modelId="{FB8C5391-F8B9-406E-AF7E-79459F7B3671}" type="presParOf" srcId="{433C1A66-A7A6-4BC9-8380-DE606F802941}" destId="{23D88F18-AD2A-4A43-AB21-8A6D2D7B6D79}" srcOrd="1" destOrd="0" presId="urn:microsoft.com/office/officeart/2005/8/layout/venn2"/>
    <dgm:cxn modelId="{A0B17761-604B-4C70-AD00-732AA3CE057F}" type="presParOf" srcId="{8052E49C-14FE-42F2-B303-229B2D07A242}" destId="{8326892D-3F61-4AB8-9465-8E830FEB8180}" srcOrd="4" destOrd="0" presId="urn:microsoft.com/office/officeart/2005/8/layout/venn2"/>
    <dgm:cxn modelId="{BF0E697A-E0E5-44D5-A449-0C856B8C93B3}" type="presParOf" srcId="{8326892D-3F61-4AB8-9465-8E830FEB8180}" destId="{FEAED20C-C82E-4A0E-95B7-3FE961703A0F}" srcOrd="0" destOrd="0" presId="urn:microsoft.com/office/officeart/2005/8/layout/venn2"/>
    <dgm:cxn modelId="{22BE3347-01C3-4CA9-8596-15E42AE92259}" type="presParOf" srcId="{8326892D-3F61-4AB8-9465-8E830FEB8180}" destId="{FBF45BEE-1AFA-4327-B7DC-FDD152C23D3C}" srcOrd="1" destOrd="0" presId="urn:microsoft.com/office/officeart/2005/8/layout/venn2"/>
  </dgm:cxnLst>
  <dgm:bg>
    <a:effectLst>
      <a:innerShdw blurRad="63500" dist="50800" dir="189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25E28E-7EC9-4B3A-8219-0AA17DB93A76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14DDF3-C145-41C5-B2B0-4B0D7B9E1B6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600"/>
            <a:t>User Devices</a:t>
          </a:r>
          <a:endParaRPr lang="en-US" sz="1600" dirty="0"/>
        </a:p>
      </dgm:t>
    </dgm:pt>
    <dgm:pt modelId="{DD507CF2-4B1D-483A-BF6E-29D7FADD267B}" type="parTrans" cxnId="{34FFD25D-F460-4BE3-ADCC-CEE7FBCB9C7B}">
      <dgm:prSet/>
      <dgm:spPr/>
      <dgm:t>
        <a:bodyPr/>
        <a:lstStyle/>
        <a:p>
          <a:endParaRPr lang="en-US" sz="1600"/>
        </a:p>
      </dgm:t>
    </dgm:pt>
    <dgm:pt modelId="{C5047360-AC64-4CC4-AFC8-29F2884EA4C1}" type="sibTrans" cxnId="{34FFD25D-F460-4BE3-ADCC-CEE7FBCB9C7B}">
      <dgm:prSet/>
      <dgm:spPr/>
      <dgm:t>
        <a:bodyPr/>
        <a:lstStyle/>
        <a:p>
          <a:endParaRPr lang="en-US" sz="1600"/>
        </a:p>
      </dgm:t>
    </dgm:pt>
    <dgm:pt modelId="{85ADFAAE-0430-4BBC-BB70-1D87134BD607}">
      <dgm:prSet phldrT="[Text]" custT="1"/>
      <dgm:spPr>
        <a:solidFill>
          <a:schemeClr val="bg2">
            <a:lumMod val="2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600" dirty="0"/>
            <a:t>Network</a:t>
          </a:r>
        </a:p>
      </dgm:t>
    </dgm:pt>
    <dgm:pt modelId="{6A6D6E2B-F524-4F01-B78D-49C94A7EEF06}" type="parTrans" cxnId="{98A1C6F1-2ACB-4D7B-A8C6-2525DD0E3AD0}">
      <dgm:prSet/>
      <dgm:spPr/>
      <dgm:t>
        <a:bodyPr/>
        <a:lstStyle/>
        <a:p>
          <a:endParaRPr lang="en-US" sz="1600"/>
        </a:p>
      </dgm:t>
    </dgm:pt>
    <dgm:pt modelId="{76997817-A930-4392-A0E7-3D92CF36102E}" type="sibTrans" cxnId="{98A1C6F1-2ACB-4D7B-A8C6-2525DD0E3AD0}">
      <dgm:prSet/>
      <dgm:spPr/>
      <dgm:t>
        <a:bodyPr/>
        <a:lstStyle/>
        <a:p>
          <a:endParaRPr lang="en-US" sz="1600"/>
        </a:p>
      </dgm:t>
    </dgm:pt>
    <dgm:pt modelId="{A57FA769-5CAE-44BA-A023-D7AE8E71730F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600" dirty="0"/>
            <a:t>Enterprise apps</a:t>
          </a:r>
        </a:p>
      </dgm:t>
    </dgm:pt>
    <dgm:pt modelId="{CA2D8009-F473-43FB-825B-5DEB9A1265BD}" type="parTrans" cxnId="{C309C0D6-39A2-41FD-8B7B-95D17E4317C8}">
      <dgm:prSet/>
      <dgm:spPr/>
      <dgm:t>
        <a:bodyPr/>
        <a:lstStyle/>
        <a:p>
          <a:endParaRPr lang="en-US" sz="1600"/>
        </a:p>
      </dgm:t>
    </dgm:pt>
    <dgm:pt modelId="{576FF28B-A8CA-4726-98C2-53750CE6A227}" type="sibTrans" cxnId="{C309C0D6-39A2-41FD-8B7B-95D17E4317C8}">
      <dgm:prSet/>
      <dgm:spPr/>
      <dgm:t>
        <a:bodyPr/>
        <a:lstStyle/>
        <a:p>
          <a:endParaRPr lang="en-US" sz="1600"/>
        </a:p>
      </dgm:t>
    </dgm:pt>
    <dgm:pt modelId="{FC66B409-180C-4549-81BE-C894471833A2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600" dirty="0"/>
            <a:t>Data</a:t>
          </a:r>
        </a:p>
      </dgm:t>
    </dgm:pt>
    <dgm:pt modelId="{A05B0C40-D511-4D59-B752-E87B1EF9D661}" type="parTrans" cxnId="{39329362-D9EA-489F-84A2-37D9F7E7080E}">
      <dgm:prSet/>
      <dgm:spPr/>
      <dgm:t>
        <a:bodyPr/>
        <a:lstStyle/>
        <a:p>
          <a:endParaRPr lang="en-US" sz="1600"/>
        </a:p>
      </dgm:t>
    </dgm:pt>
    <dgm:pt modelId="{3D383CE4-C5A4-453A-A521-67AAE1834BF4}" type="sibTrans" cxnId="{39329362-D9EA-489F-84A2-37D9F7E7080E}">
      <dgm:prSet/>
      <dgm:spPr/>
      <dgm:t>
        <a:bodyPr/>
        <a:lstStyle/>
        <a:p>
          <a:endParaRPr lang="en-US" sz="1600"/>
        </a:p>
      </dgm:t>
    </dgm:pt>
    <dgm:pt modelId="{BF1E1FF5-7A79-4A1E-93E8-B027758353EC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dirty="0"/>
            <a:t>User apps</a:t>
          </a:r>
        </a:p>
      </dgm:t>
    </dgm:pt>
    <dgm:pt modelId="{F18AF0FF-B926-4924-9AD9-68F25F4E760D}" type="parTrans" cxnId="{7CDA47B5-1543-4FAA-91D4-D8D597B39492}">
      <dgm:prSet/>
      <dgm:spPr/>
      <dgm:t>
        <a:bodyPr/>
        <a:lstStyle/>
        <a:p>
          <a:endParaRPr lang="en-US" sz="1600"/>
        </a:p>
      </dgm:t>
    </dgm:pt>
    <dgm:pt modelId="{F2119434-78E9-429B-9D3F-A9EBE1BF9DA9}" type="sibTrans" cxnId="{7CDA47B5-1543-4FAA-91D4-D8D597B39492}">
      <dgm:prSet/>
      <dgm:spPr/>
      <dgm:t>
        <a:bodyPr/>
        <a:lstStyle/>
        <a:p>
          <a:endParaRPr lang="en-US" sz="1600"/>
        </a:p>
      </dgm:t>
    </dgm:pt>
    <dgm:pt modelId="{8052E49C-14FE-42F2-B303-229B2D07A242}" type="pres">
      <dgm:prSet presAssocID="{8A25E28E-7EC9-4B3A-8219-0AA17DB93A7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784BAF-C009-45BD-B9A9-C2D724B3A29A}" type="pres">
      <dgm:prSet presAssocID="{8A25E28E-7EC9-4B3A-8219-0AA17DB93A76}" presName="comp1" presStyleCnt="0"/>
      <dgm:spPr/>
    </dgm:pt>
    <dgm:pt modelId="{682BAAC9-11B4-4F96-BF55-2814683DD283}" type="pres">
      <dgm:prSet presAssocID="{8A25E28E-7EC9-4B3A-8219-0AA17DB93A76}" presName="circle1" presStyleLbl="node1" presStyleIdx="0" presStyleCnt="5"/>
      <dgm:spPr/>
      <dgm:t>
        <a:bodyPr/>
        <a:lstStyle/>
        <a:p>
          <a:endParaRPr lang="en-US"/>
        </a:p>
      </dgm:t>
    </dgm:pt>
    <dgm:pt modelId="{F39B4203-7566-4089-829F-698A4242BFC3}" type="pres">
      <dgm:prSet presAssocID="{8A25E28E-7EC9-4B3A-8219-0AA17DB93A76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9AFBB-940D-45B0-BFCC-C064926B958A}" type="pres">
      <dgm:prSet presAssocID="{8A25E28E-7EC9-4B3A-8219-0AA17DB93A76}" presName="comp2" presStyleCnt="0"/>
      <dgm:spPr/>
    </dgm:pt>
    <dgm:pt modelId="{2651D043-376D-4E76-819D-536E1238A79C}" type="pres">
      <dgm:prSet presAssocID="{8A25E28E-7EC9-4B3A-8219-0AA17DB93A76}" presName="circle2" presStyleLbl="node1" presStyleIdx="1" presStyleCnt="5"/>
      <dgm:spPr/>
      <dgm:t>
        <a:bodyPr/>
        <a:lstStyle/>
        <a:p>
          <a:endParaRPr lang="en-US"/>
        </a:p>
      </dgm:t>
    </dgm:pt>
    <dgm:pt modelId="{C130EB78-7A7B-4059-B727-DDFC14A35939}" type="pres">
      <dgm:prSet presAssocID="{8A25E28E-7EC9-4B3A-8219-0AA17DB93A76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8AA3D-6184-4EA5-8AD8-903648B3623F}" type="pres">
      <dgm:prSet presAssocID="{8A25E28E-7EC9-4B3A-8219-0AA17DB93A76}" presName="comp3" presStyleCnt="0"/>
      <dgm:spPr/>
    </dgm:pt>
    <dgm:pt modelId="{E02E96E0-C9C0-4D00-845D-4832823EDED4}" type="pres">
      <dgm:prSet presAssocID="{8A25E28E-7EC9-4B3A-8219-0AA17DB93A76}" presName="circle3" presStyleLbl="node1" presStyleIdx="2" presStyleCnt="5"/>
      <dgm:spPr/>
      <dgm:t>
        <a:bodyPr/>
        <a:lstStyle/>
        <a:p>
          <a:endParaRPr lang="en-US"/>
        </a:p>
      </dgm:t>
    </dgm:pt>
    <dgm:pt modelId="{17765F76-6E77-4CA4-987A-E85EC41C5474}" type="pres">
      <dgm:prSet presAssocID="{8A25E28E-7EC9-4B3A-8219-0AA17DB93A76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C1A66-A7A6-4BC9-8380-DE606F802941}" type="pres">
      <dgm:prSet presAssocID="{8A25E28E-7EC9-4B3A-8219-0AA17DB93A76}" presName="comp4" presStyleCnt="0"/>
      <dgm:spPr/>
    </dgm:pt>
    <dgm:pt modelId="{0CB58B17-2BE6-41D3-B383-6BA57BB6282C}" type="pres">
      <dgm:prSet presAssocID="{8A25E28E-7EC9-4B3A-8219-0AA17DB93A76}" presName="circle4" presStyleLbl="node1" presStyleIdx="3" presStyleCnt="5"/>
      <dgm:spPr/>
      <dgm:t>
        <a:bodyPr/>
        <a:lstStyle/>
        <a:p>
          <a:endParaRPr lang="en-US"/>
        </a:p>
      </dgm:t>
    </dgm:pt>
    <dgm:pt modelId="{23D88F18-AD2A-4A43-AB21-8A6D2D7B6D79}" type="pres">
      <dgm:prSet presAssocID="{8A25E28E-7EC9-4B3A-8219-0AA17DB93A76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6892D-3F61-4AB8-9465-8E830FEB8180}" type="pres">
      <dgm:prSet presAssocID="{8A25E28E-7EC9-4B3A-8219-0AA17DB93A76}" presName="comp5" presStyleCnt="0"/>
      <dgm:spPr/>
    </dgm:pt>
    <dgm:pt modelId="{FEAED20C-C82E-4A0E-95B7-3FE961703A0F}" type="pres">
      <dgm:prSet presAssocID="{8A25E28E-7EC9-4B3A-8219-0AA17DB93A76}" presName="circle5" presStyleLbl="node1" presStyleIdx="4" presStyleCnt="5"/>
      <dgm:spPr/>
      <dgm:t>
        <a:bodyPr/>
        <a:lstStyle/>
        <a:p>
          <a:endParaRPr lang="en-US"/>
        </a:p>
      </dgm:t>
    </dgm:pt>
    <dgm:pt modelId="{FBF45BEE-1AFA-4327-B7DC-FDD152C23D3C}" type="pres">
      <dgm:prSet presAssocID="{8A25E28E-7EC9-4B3A-8219-0AA17DB93A76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09C0D6-39A2-41FD-8B7B-95D17E4317C8}" srcId="{8A25E28E-7EC9-4B3A-8219-0AA17DB93A76}" destId="{A57FA769-5CAE-44BA-A023-D7AE8E71730F}" srcOrd="3" destOrd="0" parTransId="{CA2D8009-F473-43FB-825B-5DEB9A1265BD}" sibTransId="{576FF28B-A8CA-4726-98C2-53750CE6A227}"/>
    <dgm:cxn modelId="{98A1C6F1-2ACB-4D7B-A8C6-2525DD0E3AD0}" srcId="{8A25E28E-7EC9-4B3A-8219-0AA17DB93A76}" destId="{85ADFAAE-0430-4BBC-BB70-1D87134BD607}" srcOrd="2" destOrd="0" parTransId="{6A6D6E2B-F524-4F01-B78D-49C94A7EEF06}" sibTransId="{76997817-A930-4392-A0E7-3D92CF36102E}"/>
    <dgm:cxn modelId="{39329362-D9EA-489F-84A2-37D9F7E7080E}" srcId="{8A25E28E-7EC9-4B3A-8219-0AA17DB93A76}" destId="{FC66B409-180C-4549-81BE-C894471833A2}" srcOrd="4" destOrd="0" parTransId="{A05B0C40-D511-4D59-B752-E87B1EF9D661}" sibTransId="{3D383CE4-C5A4-453A-A521-67AAE1834BF4}"/>
    <dgm:cxn modelId="{3A40385E-2FA8-7642-91E4-0FA62CFECE70}" type="presOf" srcId="{A57FA769-5CAE-44BA-A023-D7AE8E71730F}" destId="{23D88F18-AD2A-4A43-AB21-8A6D2D7B6D79}" srcOrd="1" destOrd="0" presId="urn:microsoft.com/office/officeart/2005/8/layout/venn2"/>
    <dgm:cxn modelId="{73B074CC-F89A-CF49-B312-650E8832ED50}" type="presOf" srcId="{BF1E1FF5-7A79-4A1E-93E8-B027758353EC}" destId="{2651D043-376D-4E76-819D-536E1238A79C}" srcOrd="0" destOrd="0" presId="urn:microsoft.com/office/officeart/2005/8/layout/venn2"/>
    <dgm:cxn modelId="{B6F83FE8-AA3E-9A41-8190-B4310E181B7B}" type="presOf" srcId="{BE14DDF3-C145-41C5-B2B0-4B0D7B9E1B60}" destId="{F39B4203-7566-4089-829F-698A4242BFC3}" srcOrd="1" destOrd="0" presId="urn:microsoft.com/office/officeart/2005/8/layout/venn2"/>
    <dgm:cxn modelId="{DC8ECEB4-F81F-FB49-9449-DF2E5CB59E1F}" type="presOf" srcId="{85ADFAAE-0430-4BBC-BB70-1D87134BD607}" destId="{17765F76-6E77-4CA4-987A-E85EC41C5474}" srcOrd="1" destOrd="0" presId="urn:microsoft.com/office/officeart/2005/8/layout/venn2"/>
    <dgm:cxn modelId="{4A67D56B-801F-8C47-B3DE-35F6305BAA0B}" type="presOf" srcId="{FC66B409-180C-4549-81BE-C894471833A2}" destId="{FBF45BEE-1AFA-4327-B7DC-FDD152C23D3C}" srcOrd="1" destOrd="0" presId="urn:microsoft.com/office/officeart/2005/8/layout/venn2"/>
    <dgm:cxn modelId="{5FF02F7B-F10D-AE43-A6BC-EFED2897E010}" type="presOf" srcId="{BE14DDF3-C145-41C5-B2B0-4B0D7B9E1B60}" destId="{682BAAC9-11B4-4F96-BF55-2814683DD283}" srcOrd="0" destOrd="0" presId="urn:microsoft.com/office/officeart/2005/8/layout/venn2"/>
    <dgm:cxn modelId="{14318542-70F3-AB43-99A4-D39DF6EC7682}" type="presOf" srcId="{8A25E28E-7EC9-4B3A-8219-0AA17DB93A76}" destId="{8052E49C-14FE-42F2-B303-229B2D07A242}" srcOrd="0" destOrd="0" presId="urn:microsoft.com/office/officeart/2005/8/layout/venn2"/>
    <dgm:cxn modelId="{E7A897FB-BBCF-194B-8C80-FA5DDEC37C46}" type="presOf" srcId="{BF1E1FF5-7A79-4A1E-93E8-B027758353EC}" destId="{C130EB78-7A7B-4059-B727-DDFC14A35939}" srcOrd="1" destOrd="0" presId="urn:microsoft.com/office/officeart/2005/8/layout/venn2"/>
    <dgm:cxn modelId="{34FFD25D-F460-4BE3-ADCC-CEE7FBCB9C7B}" srcId="{8A25E28E-7EC9-4B3A-8219-0AA17DB93A76}" destId="{BE14DDF3-C145-41C5-B2B0-4B0D7B9E1B60}" srcOrd="0" destOrd="0" parTransId="{DD507CF2-4B1D-483A-BF6E-29D7FADD267B}" sibTransId="{C5047360-AC64-4CC4-AFC8-29F2884EA4C1}"/>
    <dgm:cxn modelId="{60197921-1E61-FE41-95AE-EC23783D7990}" type="presOf" srcId="{A57FA769-5CAE-44BA-A023-D7AE8E71730F}" destId="{0CB58B17-2BE6-41D3-B383-6BA57BB6282C}" srcOrd="0" destOrd="0" presId="urn:microsoft.com/office/officeart/2005/8/layout/venn2"/>
    <dgm:cxn modelId="{3F52E2B6-A02B-1A44-878B-51141A1FF515}" type="presOf" srcId="{FC66B409-180C-4549-81BE-C894471833A2}" destId="{FEAED20C-C82E-4A0E-95B7-3FE961703A0F}" srcOrd="0" destOrd="0" presId="urn:microsoft.com/office/officeart/2005/8/layout/venn2"/>
    <dgm:cxn modelId="{00FCBBED-FA21-0C49-A183-CD466505AF18}" type="presOf" srcId="{85ADFAAE-0430-4BBC-BB70-1D87134BD607}" destId="{E02E96E0-C9C0-4D00-845D-4832823EDED4}" srcOrd="0" destOrd="0" presId="urn:microsoft.com/office/officeart/2005/8/layout/venn2"/>
    <dgm:cxn modelId="{7CDA47B5-1543-4FAA-91D4-D8D597B39492}" srcId="{8A25E28E-7EC9-4B3A-8219-0AA17DB93A76}" destId="{BF1E1FF5-7A79-4A1E-93E8-B027758353EC}" srcOrd="1" destOrd="0" parTransId="{F18AF0FF-B926-4924-9AD9-68F25F4E760D}" sibTransId="{F2119434-78E9-429B-9D3F-A9EBE1BF9DA9}"/>
    <dgm:cxn modelId="{F404674A-2CA8-A344-B066-0AC8BC5AE0EC}" type="presParOf" srcId="{8052E49C-14FE-42F2-B303-229B2D07A242}" destId="{A0784BAF-C009-45BD-B9A9-C2D724B3A29A}" srcOrd="0" destOrd="0" presId="urn:microsoft.com/office/officeart/2005/8/layout/venn2"/>
    <dgm:cxn modelId="{AAF100D3-0DC8-014F-B20D-8AA2EDAF9E4C}" type="presParOf" srcId="{A0784BAF-C009-45BD-B9A9-C2D724B3A29A}" destId="{682BAAC9-11B4-4F96-BF55-2814683DD283}" srcOrd="0" destOrd="0" presId="urn:microsoft.com/office/officeart/2005/8/layout/venn2"/>
    <dgm:cxn modelId="{4D0BFFFF-51E8-F34C-895F-9B7F91C91280}" type="presParOf" srcId="{A0784BAF-C009-45BD-B9A9-C2D724B3A29A}" destId="{F39B4203-7566-4089-829F-698A4242BFC3}" srcOrd="1" destOrd="0" presId="urn:microsoft.com/office/officeart/2005/8/layout/venn2"/>
    <dgm:cxn modelId="{E20372D0-11E0-214B-B72B-F6EE9023C510}" type="presParOf" srcId="{8052E49C-14FE-42F2-B303-229B2D07A242}" destId="{1579AFBB-940D-45B0-BFCC-C064926B958A}" srcOrd="1" destOrd="0" presId="urn:microsoft.com/office/officeart/2005/8/layout/venn2"/>
    <dgm:cxn modelId="{ACB17E24-B421-3B47-9497-40620BEC491E}" type="presParOf" srcId="{1579AFBB-940D-45B0-BFCC-C064926B958A}" destId="{2651D043-376D-4E76-819D-536E1238A79C}" srcOrd="0" destOrd="0" presId="urn:microsoft.com/office/officeart/2005/8/layout/venn2"/>
    <dgm:cxn modelId="{8601A349-CF8A-B242-8B5F-81231D3192BC}" type="presParOf" srcId="{1579AFBB-940D-45B0-BFCC-C064926B958A}" destId="{C130EB78-7A7B-4059-B727-DDFC14A35939}" srcOrd="1" destOrd="0" presId="urn:microsoft.com/office/officeart/2005/8/layout/venn2"/>
    <dgm:cxn modelId="{EBB9EB92-6703-C045-A724-82531C01DD7C}" type="presParOf" srcId="{8052E49C-14FE-42F2-B303-229B2D07A242}" destId="{11F8AA3D-6184-4EA5-8AD8-903648B3623F}" srcOrd="2" destOrd="0" presId="urn:microsoft.com/office/officeart/2005/8/layout/venn2"/>
    <dgm:cxn modelId="{4A018540-2637-6147-B924-BEC8DE1C9C0F}" type="presParOf" srcId="{11F8AA3D-6184-4EA5-8AD8-903648B3623F}" destId="{E02E96E0-C9C0-4D00-845D-4832823EDED4}" srcOrd="0" destOrd="0" presId="urn:microsoft.com/office/officeart/2005/8/layout/venn2"/>
    <dgm:cxn modelId="{5CF50662-119E-4442-BEC2-544E9AA22777}" type="presParOf" srcId="{11F8AA3D-6184-4EA5-8AD8-903648B3623F}" destId="{17765F76-6E77-4CA4-987A-E85EC41C5474}" srcOrd="1" destOrd="0" presId="urn:microsoft.com/office/officeart/2005/8/layout/venn2"/>
    <dgm:cxn modelId="{8A645625-B965-6346-84F6-EBFE938C531C}" type="presParOf" srcId="{8052E49C-14FE-42F2-B303-229B2D07A242}" destId="{433C1A66-A7A6-4BC9-8380-DE606F802941}" srcOrd="3" destOrd="0" presId="urn:microsoft.com/office/officeart/2005/8/layout/venn2"/>
    <dgm:cxn modelId="{BBFA285F-27F0-7548-93FF-9F96F0E1E03B}" type="presParOf" srcId="{433C1A66-A7A6-4BC9-8380-DE606F802941}" destId="{0CB58B17-2BE6-41D3-B383-6BA57BB6282C}" srcOrd="0" destOrd="0" presId="urn:microsoft.com/office/officeart/2005/8/layout/venn2"/>
    <dgm:cxn modelId="{EB995DAB-9F8F-A247-85B1-DC2CC3739A93}" type="presParOf" srcId="{433C1A66-A7A6-4BC9-8380-DE606F802941}" destId="{23D88F18-AD2A-4A43-AB21-8A6D2D7B6D79}" srcOrd="1" destOrd="0" presId="urn:microsoft.com/office/officeart/2005/8/layout/venn2"/>
    <dgm:cxn modelId="{987F9DF2-4A4E-8B46-92C8-BE75E7619A78}" type="presParOf" srcId="{8052E49C-14FE-42F2-B303-229B2D07A242}" destId="{8326892D-3F61-4AB8-9465-8E830FEB8180}" srcOrd="4" destOrd="0" presId="urn:microsoft.com/office/officeart/2005/8/layout/venn2"/>
    <dgm:cxn modelId="{0B450B14-6E44-1841-980B-38524EF4D696}" type="presParOf" srcId="{8326892D-3F61-4AB8-9465-8E830FEB8180}" destId="{FEAED20C-C82E-4A0E-95B7-3FE961703A0F}" srcOrd="0" destOrd="0" presId="urn:microsoft.com/office/officeart/2005/8/layout/venn2"/>
    <dgm:cxn modelId="{E0CBFF1A-D519-994C-967F-F80B8318AA96}" type="presParOf" srcId="{8326892D-3F61-4AB8-9465-8E830FEB8180}" destId="{FBF45BEE-1AFA-4327-B7DC-FDD152C23D3C}" srcOrd="1" destOrd="0" presId="urn:microsoft.com/office/officeart/2005/8/layout/venn2"/>
  </dgm:cxnLst>
  <dgm:bg>
    <a:effectLst>
      <a:innerShdw blurRad="63500" dist="50800" dir="189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781C3-A828-4444-90B8-DA225A0073D8}">
      <dsp:nvSpPr>
        <dsp:cNvPr id="0" name=""/>
        <dsp:cNvSpPr/>
      </dsp:nvSpPr>
      <dsp:spPr>
        <a:xfrm>
          <a:off x="2938226" y="736"/>
          <a:ext cx="2456806" cy="96641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/>
            <a:t>Preparedness</a:t>
          </a:r>
          <a:endParaRPr lang="en-GB" sz="2900" b="1" kern="1200" dirty="0"/>
        </a:p>
      </dsp:txBody>
      <dsp:txXfrm>
        <a:off x="2985402" y="47912"/>
        <a:ext cx="2362454" cy="872063"/>
      </dsp:txXfrm>
    </dsp:sp>
    <dsp:sp modelId="{1BB3658A-EA84-4E8C-8F4C-C08C747F7067}">
      <dsp:nvSpPr>
        <dsp:cNvPr id="0" name=""/>
        <dsp:cNvSpPr/>
      </dsp:nvSpPr>
      <dsp:spPr>
        <a:xfrm>
          <a:off x="2474195" y="652256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062847" y="366077"/>
              </a:moveTo>
              <a:arcTo wR="1931434" hR="1931434" stAng="18351527" swAng="920422"/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CB655-71FD-40BA-BB47-BF159BC909C9}">
      <dsp:nvSpPr>
        <dsp:cNvPr id="0" name=""/>
        <dsp:cNvSpPr/>
      </dsp:nvSpPr>
      <dsp:spPr>
        <a:xfrm>
          <a:off x="4903040" y="1510453"/>
          <a:ext cx="2549284" cy="96641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/>
            <a:t>First Response</a:t>
          </a:r>
          <a:endParaRPr lang="en-GB" sz="2900" b="1" kern="1200" dirty="0"/>
        </a:p>
      </dsp:txBody>
      <dsp:txXfrm>
        <a:off x="4950216" y="1557629"/>
        <a:ext cx="2454932" cy="872063"/>
      </dsp:txXfrm>
    </dsp:sp>
    <dsp:sp modelId="{0C25A45F-5540-4FE5-B6D6-25802871528C}">
      <dsp:nvSpPr>
        <dsp:cNvPr id="0" name=""/>
        <dsp:cNvSpPr/>
      </dsp:nvSpPr>
      <dsp:spPr>
        <a:xfrm>
          <a:off x="2646034" y="156075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675626" y="1101837"/>
              </a:moveTo>
              <a:arcTo wR="1931434" hR="1931434" stAng="20073759" swAng="1154188"/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5CBBFF-6C00-4EF1-A1C4-84D51D893C93}">
      <dsp:nvSpPr>
        <dsp:cNvPr id="0" name=""/>
        <dsp:cNvSpPr/>
      </dsp:nvSpPr>
      <dsp:spPr>
        <a:xfrm>
          <a:off x="4785314" y="3494745"/>
          <a:ext cx="2866105" cy="96641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/>
            <a:t>Scaling up</a:t>
          </a:r>
          <a:endParaRPr lang="en-GB" sz="2900" b="1" kern="1200" dirty="0"/>
        </a:p>
      </dsp:txBody>
      <dsp:txXfrm>
        <a:off x="4832490" y="3541921"/>
        <a:ext cx="2771753" cy="872063"/>
      </dsp:txXfrm>
    </dsp:sp>
    <dsp:sp modelId="{6F15FF38-ECFD-4225-B027-D0A8803F7A59}">
      <dsp:nvSpPr>
        <dsp:cNvPr id="0" name=""/>
        <dsp:cNvSpPr/>
      </dsp:nvSpPr>
      <dsp:spPr>
        <a:xfrm>
          <a:off x="2389674" y="121606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907169" y="3598280"/>
              </a:moveTo>
              <a:arcTo wR="1931434" hR="1931434" stAng="3579374" swAng="3641311"/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CABDF-74AE-4218-A9A4-93C3BF5EE99C}">
      <dsp:nvSpPr>
        <dsp:cNvPr id="0" name=""/>
        <dsp:cNvSpPr/>
      </dsp:nvSpPr>
      <dsp:spPr>
        <a:xfrm>
          <a:off x="1259635" y="3494721"/>
          <a:ext cx="2161722" cy="96641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/>
            <a:t>Transition</a:t>
          </a:r>
          <a:endParaRPr lang="en-GB" sz="2900" b="1" kern="1200" dirty="0"/>
        </a:p>
      </dsp:txBody>
      <dsp:txXfrm>
        <a:off x="1306811" y="3541897"/>
        <a:ext cx="2067370" cy="872063"/>
      </dsp:txXfrm>
    </dsp:sp>
    <dsp:sp modelId="{D52AF91B-39A9-43E0-8F13-00D0F79C7A97}">
      <dsp:nvSpPr>
        <dsp:cNvPr id="0" name=""/>
        <dsp:cNvSpPr/>
      </dsp:nvSpPr>
      <dsp:spPr>
        <a:xfrm>
          <a:off x="1982078" y="1186307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7952" y="2106526"/>
              </a:moveTo>
              <a:arcTo wR="1931434" hR="1931434" stAng="10487925" swAng="1111546"/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4825F6-3794-471A-A7BE-92AB6A3F8CA3}">
      <dsp:nvSpPr>
        <dsp:cNvPr id="0" name=""/>
        <dsp:cNvSpPr/>
      </dsp:nvSpPr>
      <dsp:spPr>
        <a:xfrm>
          <a:off x="755569" y="1510460"/>
          <a:ext cx="2756603" cy="96641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/>
            <a:t>Learning</a:t>
          </a:r>
          <a:endParaRPr lang="en-GB" sz="2900" b="1" kern="1200" dirty="0"/>
        </a:p>
      </dsp:txBody>
      <dsp:txXfrm>
        <a:off x="802745" y="1557636"/>
        <a:ext cx="2662251" cy="872063"/>
      </dsp:txXfrm>
    </dsp:sp>
    <dsp:sp modelId="{C6CC0990-C7EC-4F1E-8A62-39F2619AC283}">
      <dsp:nvSpPr>
        <dsp:cNvPr id="0" name=""/>
        <dsp:cNvSpPr/>
      </dsp:nvSpPr>
      <dsp:spPr>
        <a:xfrm>
          <a:off x="1957188" y="674910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445720" y="697297"/>
              </a:moveTo>
              <a:arcTo wR="1931434" hR="1931434" stAng="13182922" swAng="939683"/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BAAC9-11B4-4F96-BF55-2814683DD283}">
      <dsp:nvSpPr>
        <dsp:cNvPr id="0" name=""/>
        <dsp:cNvSpPr/>
      </dsp:nvSpPr>
      <dsp:spPr>
        <a:xfrm>
          <a:off x="887760" y="0"/>
          <a:ext cx="4464496" cy="4464496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User Devices</a:t>
          </a:r>
        </a:p>
      </dsp:txBody>
      <dsp:txXfrm>
        <a:off x="2282915" y="223224"/>
        <a:ext cx="1674186" cy="446449"/>
      </dsp:txXfrm>
    </dsp:sp>
    <dsp:sp modelId="{2651D043-376D-4E76-819D-536E1238A79C}">
      <dsp:nvSpPr>
        <dsp:cNvPr id="0" name=""/>
        <dsp:cNvSpPr/>
      </dsp:nvSpPr>
      <dsp:spPr>
        <a:xfrm>
          <a:off x="1222597" y="669674"/>
          <a:ext cx="3794821" cy="3794821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User apps</a:t>
          </a:r>
        </a:p>
      </dsp:txBody>
      <dsp:txXfrm>
        <a:off x="2301749" y="887876"/>
        <a:ext cx="1636516" cy="436404"/>
      </dsp:txXfrm>
    </dsp:sp>
    <dsp:sp modelId="{E02E96E0-C9C0-4D00-845D-4832823EDED4}">
      <dsp:nvSpPr>
        <dsp:cNvPr id="0" name=""/>
        <dsp:cNvSpPr/>
      </dsp:nvSpPr>
      <dsp:spPr>
        <a:xfrm>
          <a:off x="1557434" y="1339348"/>
          <a:ext cx="3125147" cy="3125147"/>
        </a:xfrm>
        <a:prstGeom prst="ellipse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Network</a:t>
          </a:r>
        </a:p>
      </dsp:txBody>
      <dsp:txXfrm>
        <a:off x="2311376" y="1554983"/>
        <a:ext cx="1617263" cy="431270"/>
      </dsp:txXfrm>
    </dsp:sp>
    <dsp:sp modelId="{0CB58B17-2BE6-41D3-B383-6BA57BB6282C}">
      <dsp:nvSpPr>
        <dsp:cNvPr id="0" name=""/>
        <dsp:cNvSpPr/>
      </dsp:nvSpPr>
      <dsp:spPr>
        <a:xfrm>
          <a:off x="1892271" y="2009023"/>
          <a:ext cx="2455472" cy="2455472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Enterprise apps</a:t>
          </a:r>
        </a:p>
      </dsp:txBody>
      <dsp:txXfrm>
        <a:off x="2457030" y="2230015"/>
        <a:ext cx="1325955" cy="441985"/>
      </dsp:txXfrm>
    </dsp:sp>
    <dsp:sp modelId="{FEAED20C-C82E-4A0E-95B7-3FE961703A0F}">
      <dsp:nvSpPr>
        <dsp:cNvPr id="0" name=""/>
        <dsp:cNvSpPr/>
      </dsp:nvSpPr>
      <dsp:spPr>
        <a:xfrm>
          <a:off x="2302969" y="2784381"/>
          <a:ext cx="1634076" cy="1680114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Data</a:t>
          </a:r>
        </a:p>
      </dsp:txBody>
      <dsp:txXfrm>
        <a:off x="2542274" y="3204409"/>
        <a:ext cx="1155466" cy="8400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BAAC9-11B4-4F96-BF55-2814683DD283}">
      <dsp:nvSpPr>
        <dsp:cNvPr id="0" name=""/>
        <dsp:cNvSpPr/>
      </dsp:nvSpPr>
      <dsp:spPr>
        <a:xfrm>
          <a:off x="887760" y="0"/>
          <a:ext cx="4464496" cy="4464496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User Devices</a:t>
          </a:r>
        </a:p>
      </dsp:txBody>
      <dsp:txXfrm>
        <a:off x="2282915" y="223224"/>
        <a:ext cx="1674186" cy="446449"/>
      </dsp:txXfrm>
    </dsp:sp>
    <dsp:sp modelId="{2651D043-376D-4E76-819D-536E1238A79C}">
      <dsp:nvSpPr>
        <dsp:cNvPr id="0" name=""/>
        <dsp:cNvSpPr/>
      </dsp:nvSpPr>
      <dsp:spPr>
        <a:xfrm>
          <a:off x="1222597" y="669674"/>
          <a:ext cx="3794821" cy="3794821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User apps</a:t>
          </a:r>
        </a:p>
      </dsp:txBody>
      <dsp:txXfrm>
        <a:off x="2301749" y="887876"/>
        <a:ext cx="1636516" cy="436404"/>
      </dsp:txXfrm>
    </dsp:sp>
    <dsp:sp modelId="{E02E96E0-C9C0-4D00-845D-4832823EDED4}">
      <dsp:nvSpPr>
        <dsp:cNvPr id="0" name=""/>
        <dsp:cNvSpPr/>
      </dsp:nvSpPr>
      <dsp:spPr>
        <a:xfrm>
          <a:off x="1557434" y="1339348"/>
          <a:ext cx="3125147" cy="3125147"/>
        </a:xfrm>
        <a:prstGeom prst="ellipse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Network</a:t>
          </a:r>
        </a:p>
      </dsp:txBody>
      <dsp:txXfrm>
        <a:off x="2311376" y="1554983"/>
        <a:ext cx="1617263" cy="431270"/>
      </dsp:txXfrm>
    </dsp:sp>
    <dsp:sp modelId="{0CB58B17-2BE6-41D3-B383-6BA57BB6282C}">
      <dsp:nvSpPr>
        <dsp:cNvPr id="0" name=""/>
        <dsp:cNvSpPr/>
      </dsp:nvSpPr>
      <dsp:spPr>
        <a:xfrm>
          <a:off x="1892271" y="2009023"/>
          <a:ext cx="2455472" cy="2455472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Enterprise apps</a:t>
          </a:r>
        </a:p>
      </dsp:txBody>
      <dsp:txXfrm>
        <a:off x="2457030" y="2230015"/>
        <a:ext cx="1325955" cy="441985"/>
      </dsp:txXfrm>
    </dsp:sp>
    <dsp:sp modelId="{FEAED20C-C82E-4A0E-95B7-3FE961703A0F}">
      <dsp:nvSpPr>
        <dsp:cNvPr id="0" name=""/>
        <dsp:cNvSpPr/>
      </dsp:nvSpPr>
      <dsp:spPr>
        <a:xfrm>
          <a:off x="2302969" y="2784381"/>
          <a:ext cx="1634076" cy="1680114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Data</a:t>
          </a:r>
        </a:p>
      </dsp:txBody>
      <dsp:txXfrm>
        <a:off x="2542274" y="3204409"/>
        <a:ext cx="1155466" cy="8400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BAAC9-11B4-4F96-BF55-2814683DD283}">
      <dsp:nvSpPr>
        <dsp:cNvPr id="0" name=""/>
        <dsp:cNvSpPr/>
      </dsp:nvSpPr>
      <dsp:spPr>
        <a:xfrm>
          <a:off x="887760" y="0"/>
          <a:ext cx="4464496" cy="4464496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User Devices</a:t>
          </a:r>
        </a:p>
      </dsp:txBody>
      <dsp:txXfrm>
        <a:off x="2282915" y="223224"/>
        <a:ext cx="1674186" cy="446449"/>
      </dsp:txXfrm>
    </dsp:sp>
    <dsp:sp modelId="{2651D043-376D-4E76-819D-536E1238A79C}">
      <dsp:nvSpPr>
        <dsp:cNvPr id="0" name=""/>
        <dsp:cNvSpPr/>
      </dsp:nvSpPr>
      <dsp:spPr>
        <a:xfrm>
          <a:off x="1222597" y="669674"/>
          <a:ext cx="3794821" cy="3794821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User apps</a:t>
          </a:r>
        </a:p>
      </dsp:txBody>
      <dsp:txXfrm>
        <a:off x="2301749" y="887876"/>
        <a:ext cx="1636516" cy="436404"/>
      </dsp:txXfrm>
    </dsp:sp>
    <dsp:sp modelId="{E02E96E0-C9C0-4D00-845D-4832823EDED4}">
      <dsp:nvSpPr>
        <dsp:cNvPr id="0" name=""/>
        <dsp:cNvSpPr/>
      </dsp:nvSpPr>
      <dsp:spPr>
        <a:xfrm>
          <a:off x="1557434" y="1339348"/>
          <a:ext cx="3125147" cy="3125147"/>
        </a:xfrm>
        <a:prstGeom prst="ellipse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Network</a:t>
          </a:r>
        </a:p>
      </dsp:txBody>
      <dsp:txXfrm>
        <a:off x="2311376" y="1554983"/>
        <a:ext cx="1617263" cy="431270"/>
      </dsp:txXfrm>
    </dsp:sp>
    <dsp:sp modelId="{0CB58B17-2BE6-41D3-B383-6BA57BB6282C}">
      <dsp:nvSpPr>
        <dsp:cNvPr id="0" name=""/>
        <dsp:cNvSpPr/>
      </dsp:nvSpPr>
      <dsp:spPr>
        <a:xfrm>
          <a:off x="1892271" y="2009023"/>
          <a:ext cx="2455472" cy="2455472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Enterprise apps</a:t>
          </a:r>
        </a:p>
      </dsp:txBody>
      <dsp:txXfrm>
        <a:off x="2457030" y="2230015"/>
        <a:ext cx="1325955" cy="441985"/>
      </dsp:txXfrm>
    </dsp:sp>
    <dsp:sp modelId="{FEAED20C-C82E-4A0E-95B7-3FE961703A0F}">
      <dsp:nvSpPr>
        <dsp:cNvPr id="0" name=""/>
        <dsp:cNvSpPr/>
      </dsp:nvSpPr>
      <dsp:spPr>
        <a:xfrm>
          <a:off x="2302969" y="2784381"/>
          <a:ext cx="1634076" cy="1680114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Data</a:t>
          </a:r>
        </a:p>
      </dsp:txBody>
      <dsp:txXfrm>
        <a:off x="2542274" y="3204409"/>
        <a:ext cx="1155466" cy="8400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BAAC9-11B4-4F96-BF55-2814683DD283}">
      <dsp:nvSpPr>
        <dsp:cNvPr id="0" name=""/>
        <dsp:cNvSpPr/>
      </dsp:nvSpPr>
      <dsp:spPr>
        <a:xfrm>
          <a:off x="887760" y="0"/>
          <a:ext cx="4464496" cy="4464496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User Devices</a:t>
          </a:r>
        </a:p>
      </dsp:txBody>
      <dsp:txXfrm>
        <a:off x="2282915" y="223224"/>
        <a:ext cx="1674186" cy="446449"/>
      </dsp:txXfrm>
    </dsp:sp>
    <dsp:sp modelId="{2651D043-376D-4E76-819D-536E1238A79C}">
      <dsp:nvSpPr>
        <dsp:cNvPr id="0" name=""/>
        <dsp:cNvSpPr/>
      </dsp:nvSpPr>
      <dsp:spPr>
        <a:xfrm>
          <a:off x="1222597" y="669674"/>
          <a:ext cx="3794821" cy="3794821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User apps</a:t>
          </a:r>
        </a:p>
      </dsp:txBody>
      <dsp:txXfrm>
        <a:off x="2301749" y="887876"/>
        <a:ext cx="1636516" cy="436404"/>
      </dsp:txXfrm>
    </dsp:sp>
    <dsp:sp modelId="{E02E96E0-C9C0-4D00-845D-4832823EDED4}">
      <dsp:nvSpPr>
        <dsp:cNvPr id="0" name=""/>
        <dsp:cNvSpPr/>
      </dsp:nvSpPr>
      <dsp:spPr>
        <a:xfrm>
          <a:off x="1557434" y="1339348"/>
          <a:ext cx="3125147" cy="3125147"/>
        </a:xfrm>
        <a:prstGeom prst="ellipse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Network</a:t>
          </a:r>
        </a:p>
      </dsp:txBody>
      <dsp:txXfrm>
        <a:off x="2311376" y="1554983"/>
        <a:ext cx="1617263" cy="431270"/>
      </dsp:txXfrm>
    </dsp:sp>
    <dsp:sp modelId="{0CB58B17-2BE6-41D3-B383-6BA57BB6282C}">
      <dsp:nvSpPr>
        <dsp:cNvPr id="0" name=""/>
        <dsp:cNvSpPr/>
      </dsp:nvSpPr>
      <dsp:spPr>
        <a:xfrm>
          <a:off x="1892271" y="2009023"/>
          <a:ext cx="2455472" cy="2455472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Enterprise apps</a:t>
          </a:r>
        </a:p>
      </dsp:txBody>
      <dsp:txXfrm>
        <a:off x="2457030" y="2230015"/>
        <a:ext cx="1325955" cy="441985"/>
      </dsp:txXfrm>
    </dsp:sp>
    <dsp:sp modelId="{FEAED20C-C82E-4A0E-95B7-3FE961703A0F}">
      <dsp:nvSpPr>
        <dsp:cNvPr id="0" name=""/>
        <dsp:cNvSpPr/>
      </dsp:nvSpPr>
      <dsp:spPr>
        <a:xfrm>
          <a:off x="2302969" y="2784381"/>
          <a:ext cx="1634076" cy="1680114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Data</a:t>
          </a:r>
        </a:p>
      </dsp:txBody>
      <dsp:txXfrm>
        <a:off x="2542274" y="3204409"/>
        <a:ext cx="1155466" cy="8400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BAAC9-11B4-4F96-BF55-2814683DD283}">
      <dsp:nvSpPr>
        <dsp:cNvPr id="0" name=""/>
        <dsp:cNvSpPr/>
      </dsp:nvSpPr>
      <dsp:spPr>
        <a:xfrm>
          <a:off x="1016000" y="0"/>
          <a:ext cx="4064000" cy="4064000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User Devices</a:t>
          </a:r>
          <a:endParaRPr lang="en-US" sz="1600" kern="1200" dirty="0"/>
        </a:p>
      </dsp:txBody>
      <dsp:txXfrm>
        <a:off x="2286000" y="203200"/>
        <a:ext cx="1524000" cy="406400"/>
      </dsp:txXfrm>
    </dsp:sp>
    <dsp:sp modelId="{2651D043-376D-4E76-819D-536E1238A79C}">
      <dsp:nvSpPr>
        <dsp:cNvPr id="0" name=""/>
        <dsp:cNvSpPr/>
      </dsp:nvSpPr>
      <dsp:spPr>
        <a:xfrm>
          <a:off x="1320800" y="609599"/>
          <a:ext cx="3454400" cy="3454400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User apps</a:t>
          </a:r>
        </a:p>
      </dsp:txBody>
      <dsp:txXfrm>
        <a:off x="2303145" y="808227"/>
        <a:ext cx="1489710" cy="397256"/>
      </dsp:txXfrm>
    </dsp:sp>
    <dsp:sp modelId="{E02E96E0-C9C0-4D00-845D-4832823EDED4}">
      <dsp:nvSpPr>
        <dsp:cNvPr id="0" name=""/>
        <dsp:cNvSpPr/>
      </dsp:nvSpPr>
      <dsp:spPr>
        <a:xfrm>
          <a:off x="1625600" y="1219199"/>
          <a:ext cx="2844800" cy="2844800"/>
        </a:xfrm>
        <a:prstGeom prst="ellipse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Network</a:t>
          </a:r>
        </a:p>
      </dsp:txBody>
      <dsp:txXfrm>
        <a:off x="2311908" y="1415491"/>
        <a:ext cx="1472184" cy="392582"/>
      </dsp:txXfrm>
    </dsp:sp>
    <dsp:sp modelId="{0CB58B17-2BE6-41D3-B383-6BA57BB6282C}">
      <dsp:nvSpPr>
        <dsp:cNvPr id="0" name=""/>
        <dsp:cNvSpPr/>
      </dsp:nvSpPr>
      <dsp:spPr>
        <a:xfrm>
          <a:off x="1930400" y="1828799"/>
          <a:ext cx="2235200" cy="2235200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Enterprise apps</a:t>
          </a:r>
        </a:p>
      </dsp:txBody>
      <dsp:txXfrm>
        <a:off x="2444496" y="2029967"/>
        <a:ext cx="1207008" cy="402336"/>
      </dsp:txXfrm>
    </dsp:sp>
    <dsp:sp modelId="{FEAED20C-C82E-4A0E-95B7-3FE961703A0F}">
      <dsp:nvSpPr>
        <dsp:cNvPr id="0" name=""/>
        <dsp:cNvSpPr/>
      </dsp:nvSpPr>
      <dsp:spPr>
        <a:xfrm>
          <a:off x="2235200" y="2438399"/>
          <a:ext cx="1625600" cy="1625600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Data</a:t>
          </a:r>
        </a:p>
      </dsp:txBody>
      <dsp:txXfrm>
        <a:off x="2473263" y="2844799"/>
        <a:ext cx="1149472" cy="81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0.73616</cdr:x>
      <cdr:y>0.62784</cdr:y>
    </cdr:from>
    <cdr:to>
      <cdr:x>1</cdr:x>
      <cdr:y>0.83273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8584" y="3251721"/>
          <a:ext cx="1809416" cy="10611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4800" b="1" dirty="0">
              <a:latin typeface="+mj-lt"/>
            </a:rPr>
            <a:t>200:1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2" rIns="91884" bIns="4594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1"/>
            <a:ext cx="2945659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2" rIns="91884" bIns="4594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CH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7317"/>
            <a:ext cx="2945659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2" rIns="91884" bIns="4594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dirty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377317"/>
            <a:ext cx="2945659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2" rIns="91884" bIns="4594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ABDA29-B1DF-4991-9E03-21DD18B5652A}" type="slidenum">
              <a:rPr lang="fr-CH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94892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2" rIns="91884" bIns="4594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1"/>
            <a:ext cx="2945659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2" rIns="91884" bIns="4594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CH" dirty="0"/>
          </a:p>
        </p:txBody>
      </p:sp>
      <p:sp>
        <p:nvSpPr>
          <p:cNvPr id="155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5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89514"/>
            <a:ext cx="5438140" cy="444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2" rIns="91884" bIns="459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7317"/>
            <a:ext cx="2945659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2" rIns="91884" bIns="4594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dirty="0"/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377317"/>
            <a:ext cx="2945659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2" rIns="91884" bIns="4594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C6E2F4-1B22-4FFE-96F6-185B465C12E4}" type="slidenum">
              <a:rPr lang="fr-CH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54310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e4.news.re3.yahoo.com/s/time/20071119/wl_time/howbangladeshsurvivedthecyclone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voices.washingtonpost.com/blog-post/tsuna.JPG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yahoo.com/s/ap/ap_on_bi_ge/as_japan_earthquake_nuclear_crisi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39488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33D00-A579-4515-B567-8DDE3E2BDBD0}" type="slidenum">
              <a:rPr lang="en-US"/>
              <a:pPr/>
              <a:t>13</a:t>
            </a:fld>
            <a:endParaRPr lang="en-US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2950"/>
            <a:ext cx="4929187" cy="3698875"/>
          </a:xfrm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688504"/>
            <a:ext cx="4984962" cy="4442361"/>
          </a:xfrm>
        </p:spPr>
        <p:txBody>
          <a:bodyPr/>
          <a:lstStyle/>
          <a:p>
            <a:r>
              <a:rPr lang="en-US" dirty="0"/>
              <a:t>Bangladesh cyclone:  3,000 fatalities in 2007 versus 138 000 in 1991 and 500,000 in 1970</a:t>
            </a:r>
          </a:p>
          <a:p>
            <a:r>
              <a:rPr lang="en-US" dirty="0"/>
              <a:t>Factor of 50-100 reduction due to advance evacuation of 3.2M people and stockpiles of relief supplies, i.e. disaster preparedness!  (see </a:t>
            </a:r>
            <a:r>
              <a:rPr lang="en-US" dirty="0">
                <a:hlinkClick r:id="rId3"/>
              </a:rPr>
              <a:t>http://fe4.news.re3.yahoo.com/s/time/20071119/wl_time/howbangladeshsurvivedthecyclone</a:t>
            </a:r>
            <a:r>
              <a:rPr lang="en-US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FC64C-DD67-42E5-8900-38A29D8BEF2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21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Bangladesh cyclone:  3,000 fatalities in 2007 versus 138 000 in 1991 and 500,000 in 1970</a:t>
            </a:r>
          </a:p>
          <a:p>
            <a:r>
              <a:rPr lang="en-US" dirty="0"/>
              <a:t>Factor of 50-100 </a:t>
            </a:r>
            <a:r>
              <a:rPr lang="en-US" dirty="0" smtClean="0"/>
              <a:t>reduction </a:t>
            </a:r>
            <a:r>
              <a:rPr lang="en-US" dirty="0"/>
              <a:t>due to advance evacuation of 3.2M people and stockpiles of relief supplies, i.e. disaster preparedness!  (see </a:t>
            </a:r>
            <a:r>
              <a:rPr lang="en-US" dirty="0" smtClean="0"/>
              <a:t>http://content.time.com/time/world/article/0,8599,1685330,00.html 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8722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00763-A34D-4943-9ACA-7C9860B16150}" type="slidenum">
              <a:rPr lang="en-US"/>
              <a:pPr/>
              <a:t>16</a:t>
            </a:fld>
            <a:endParaRPr lang="en-US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2950"/>
            <a:ext cx="4929187" cy="3698875"/>
          </a:xfrm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688504"/>
            <a:ext cx="4984962" cy="4442361"/>
          </a:xfrm>
        </p:spPr>
        <p:txBody>
          <a:bodyPr/>
          <a:lstStyle/>
          <a:p>
            <a:r>
              <a:rPr lang="en-US"/>
              <a:t>For emergency response, time and volume are king; for development, cost and cost reign</a:t>
            </a:r>
          </a:p>
        </p:txBody>
      </p:sp>
    </p:spTree>
    <p:extLst>
      <p:ext uri="{BB962C8B-B14F-4D97-AF65-F5344CB8AC3E}">
        <p14:creationId xmlns:p14="http://schemas.microsoft.com/office/powerpoint/2010/main" val="233665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http://www.ifrc.org/en/news-and-media/photo-galleries/2010/haitiearthquake-januaryI-2010/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FC64C-DD67-42E5-8900-38A29D8BEF2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34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 txBox="1">
            <a:spLocks noGrp="1" noChangeArrowheads="1"/>
          </p:cNvSpPr>
          <p:nvPr/>
        </p:nvSpPr>
        <p:spPr bwMode="auto">
          <a:xfrm>
            <a:off x="3850093" y="9376861"/>
            <a:ext cx="2946065" cy="49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27" tIns="47113" rIns="94227" bIns="47113" anchor="b"/>
          <a:lstStyle/>
          <a:p>
            <a:pPr algn="r" defTabSz="942975"/>
            <a:fld id="{C4F9FFB5-C6BE-498E-9350-43F645596842}" type="slidenum">
              <a:rPr lang="en-US" sz="1200">
                <a:latin typeface="Times New Roman" pitchFamily="18" charset="0"/>
              </a:rPr>
              <a:pPr algn="r" defTabSz="942975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61" y="4689267"/>
            <a:ext cx="5439355" cy="4442197"/>
          </a:xfrm>
        </p:spPr>
        <p:txBody>
          <a:bodyPr lIns="94227" tIns="47113" rIns="94227" bIns="4711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03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http://voices.washingtonpost.com/blog-post/tsuna.JPG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01513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 - ICT Factors v10.xlsx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49073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http://www.cbc.ca/news/world/for-syrian-refugees-smartphones-are-a-lifeline-not-a-toy-1.3221349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53182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http://www.huffingtonpost.com/tyler-jump/common-questions-refugees-ask-when-arrive-europe_b_8400118.html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88183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8213" y="746125"/>
            <a:ext cx="4921250" cy="36909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59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8213" y="746125"/>
            <a:ext cx="4921250" cy="36909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28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 Settle, “Broker/Integrate/Orchestrate: The New IT Operating Model,” </a:t>
            </a:r>
            <a:r>
              <a:rPr lang="en-US" i="0" dirty="0"/>
              <a:t>Forbes, May 14, 2012.  Mark</a:t>
            </a:r>
            <a:r>
              <a:rPr lang="en-US" dirty="0"/>
              <a:t> Settle is CIO at BMC Software. http://www.forbes.com/sites/ciocentral/2012/05/14/brokerintegrateorchestrate-the-new-it-operating-model/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30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96229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00763-A34D-4943-9ACA-7C9860B16150}" type="slidenum">
              <a:rPr lang="en-US"/>
              <a:pPr/>
              <a:t>37</a:t>
            </a:fld>
            <a:endParaRPr lang="en-US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2950"/>
            <a:ext cx="4929187" cy="3698875"/>
          </a:xfrm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688504"/>
            <a:ext cx="4984962" cy="4442361"/>
          </a:xfrm>
        </p:spPr>
        <p:txBody>
          <a:bodyPr/>
          <a:lstStyle/>
          <a:p>
            <a:r>
              <a:rPr lang="en-US" dirty="0"/>
              <a:t>Changing Priorities by Program Type v3.xls</a:t>
            </a:r>
          </a:p>
        </p:txBody>
      </p:sp>
    </p:spTree>
    <p:extLst>
      <p:ext uri="{BB962C8B-B14F-4D97-AF65-F5344CB8AC3E}">
        <p14:creationId xmlns:p14="http://schemas.microsoft.com/office/powerpoint/2010/main" val="3840741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GSMA, “The Mobile Economy 2016”,  p. 39  http://www.gsmamobileeconomy.com/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5400A-737E-4E43-A29C-89041CA8624F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6308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http://www.theverge.com/2015/10/28/9625062/facebook-2g-tuesdays-slow-internet-developing-world</a:t>
            </a:r>
          </a:p>
          <a:p>
            <a:r>
              <a:rPr lang="en-US" dirty="0"/>
              <a:t>https://en.wikipedia.org/wiki/Dial-up_Internet_access#Using_compression_to_exceed_56k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11DC5-8CE9-452F-A9E6-C919812FE96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049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Shape 72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30" name="Shape 7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https://incsights.files.wordpress.com/2014/01/whathappensinaninternetminute.png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Netflix 1997,</a:t>
            </a: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Email ??? </a:t>
            </a: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Uber 2009</a:t>
            </a: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Snapchat 2011</a:t>
            </a: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Apple App Store 2008 (Apple in 1976)</a:t>
            </a: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Amazon 1994</a:t>
            </a: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LinkedIn 2002</a:t>
            </a: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Twitter 2006,</a:t>
            </a:r>
            <a:r>
              <a:rPr lang="en-GB" dirty="0"/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</a:t>
            </a: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Instagram 2010</a:t>
            </a: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Vine 2012</a:t>
            </a: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Spotify 2008</a:t>
            </a: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Google 1998</a:t>
            </a: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Tinder 2012</a:t>
            </a: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YouTube 2005</a:t>
            </a:r>
            <a:r>
              <a:rPr lang="en-GB" dirty="0">
                <a:effectLst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</a:t>
            </a:r>
            <a:endParaRPr lang="en-GB" dirty="0"/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Whatsapp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2009</a:t>
            </a: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Facebook 2004,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4444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http://static4.businessinsider.com/image/52d53fe66bb3f78422d4ec45/by-2018-the-internet-of-things-will-be-bigger-than-the-smartphone-tablet-and-pc-markets-combined.jpg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13771-F6C0-445A-A6DD-1124A9366744}" type="slidenum">
              <a:rPr lang="en-GB" smtClean="0"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0718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http://www.gartner.com/it-glossary/bimodal/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49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409428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Whether is the field or in the organizational walls; meet people where they 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52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9616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I was 38, I read a comment by Handy saying we could expect to have 5 careers;</a:t>
            </a:r>
            <a:r>
              <a:rPr lang="en-US" baseline="0" dirty="0" smtClean="0"/>
              <a:t> for the millennials, they can expect to have 14 jobs…by the time they are 38! (see https://www.youtube.com/watch?v=XrJjfDUzD7M at 02:15)</a:t>
            </a:r>
            <a:endParaRPr lang="en-US" dirty="0" smtClean="0"/>
          </a:p>
          <a:p>
            <a:r>
              <a:rPr lang="en-US" dirty="0" smtClean="0"/>
              <a:t>http://www.amazon.com/The-Age-Unreason-Charles-Handy/dp/0875843018</a:t>
            </a:r>
          </a:p>
          <a:p>
            <a:r>
              <a:rPr lang="en-US" dirty="0" smtClean="0"/>
              <a:t>Charles Handy,</a:t>
            </a:r>
            <a:r>
              <a:rPr lang="en-US" baseline="0" dirty="0" smtClean="0"/>
              <a:t> </a:t>
            </a:r>
            <a:r>
              <a:rPr lang="en-US" dirty="0" smtClean="0"/>
              <a:t>http://www.texasventures.us/india/images/leader2_1.jpg  …five</a:t>
            </a:r>
            <a:r>
              <a:rPr lang="en-US" baseline="0" dirty="0" smtClean="0"/>
              <a:t> careers</a:t>
            </a:r>
          </a:p>
          <a:p>
            <a:r>
              <a:rPr lang="en-US" dirty="0" smtClean="0"/>
              <a:t>When I was 38, I read a comment by Handy saying we could expect to have 5 careers;</a:t>
            </a:r>
            <a:r>
              <a:rPr lang="en-US" baseline="0" dirty="0" smtClean="0"/>
              <a:t> for the millennials, they can expect to have 14 jobs…by the time they are 38! (see https://www.youtube.com/watch?v=XrJjfDUzD7M at 02:15)</a:t>
            </a:r>
            <a:endParaRPr lang="en-US" dirty="0" smtClean="0"/>
          </a:p>
          <a:p>
            <a:r>
              <a:rPr lang="en-US" dirty="0" smtClean="0"/>
              <a:t>http://www.amazon.com/The-Age-Unreason-Charles-Handy/dp/0875843018</a:t>
            </a:r>
          </a:p>
          <a:p>
            <a:r>
              <a:rPr lang="en-US" dirty="0" smtClean="0"/>
              <a:t>Charles Handy,</a:t>
            </a:r>
            <a:r>
              <a:rPr lang="en-US" baseline="0" dirty="0" smtClean="0"/>
              <a:t> </a:t>
            </a:r>
            <a:r>
              <a:rPr lang="en-US" dirty="0" smtClean="0"/>
              <a:t>http://www.texasventures.us/india/images/leader2_1.jpg  …five</a:t>
            </a:r>
            <a:r>
              <a:rPr lang="en-US" baseline="0" dirty="0" smtClean="0"/>
              <a:t> careers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118013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http://blog.thingamy.com/sigs_blog/management/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13771-F6C0-445A-A6DD-1124A9366744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3429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690189"/>
            <a:ext cx="5438140" cy="4442362"/>
          </a:xfrm>
          <a:noFill/>
          <a:ln/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58981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59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“Billy Collins Creativity Conversation,” Emory University, Published on Mar 2, 2012</a:t>
            </a:r>
          </a:p>
          <a:p>
            <a:r>
              <a:rPr lang="en-US" dirty="0"/>
              <a:t>https://www.youtube.com/watch?v=bRlftnvHO2A   quote</a:t>
            </a:r>
            <a:r>
              <a:rPr lang="en-US" baseline="0" dirty="0"/>
              <a:t> is at 42:31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11DC5-8CE9-452F-A9E6-C919812FE9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62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AEF4FB-29B6-463F-9CE6-A86E6D150EC8}" type="slidenum">
              <a:rPr lang="en-US" smtClean="0">
                <a:latin typeface="Lucida Grande"/>
                <a:ea typeface="ヒラギノ角ゴ ProN W3"/>
                <a:cs typeface="ヒラギノ角ゴ ProN W3"/>
                <a:sym typeface="Lucida Grande"/>
              </a:rPr>
              <a:pPr/>
              <a:t>8</a:t>
            </a:fld>
            <a:endParaRPr lang="en-US">
              <a:latin typeface="Lucida Grande"/>
              <a:ea typeface="ヒラギノ角ゴ ProN W3"/>
              <a:cs typeface="ヒラギノ角ゴ ProN W3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https://www.youtube.com/watch?v=-VbELPNnhNs /</a:t>
            </a:r>
            <a:r>
              <a:rPr lang="en-US" baseline="0" dirty="0" smtClean="0">
                <a:solidFill>
                  <a:schemeClr val="bg1"/>
                </a:solidFill>
              </a:rPr>
              <a:t> beneficiary technology is a small minority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44665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Photo by Joseph Oliveros, IFRC, Dec. 2103. IFRC: Philippines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Typhoon Haiyan,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FACT 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SitRep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20, 29 January 2014, pg.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13400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>
                <a:hlinkClick r:id="rId3"/>
              </a:rPr>
              <a:t>http://news.yahoo.com/s/ap/ap_on_bi_ge/as_japan_earthquake_nuclear_crisis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http://www.swissre.com/sigma/</a:t>
            </a:r>
          </a:p>
          <a:p>
            <a:r>
              <a:rPr lang="en-US" dirty="0"/>
              <a:t>http://media.swissre.com/documents/sigma2_2015_en_final.pdf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Figure 3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p. 5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Insured catastrophe losses, 1970–2013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1992: Hurricane Andrew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1994: Northridge earthquake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1999: Winter Storm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Lothar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2001: 9/11 attacks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2004: Hurricanes Ivan, Charley, Frances</a:t>
            </a:r>
          </a:p>
          <a:p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2005: Hurricanes Katrina, Rita, Wilma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2008: Hurricanes Ike, Gustav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2010: Chile, New Zealand earthquakes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2011: Japan. New Zealand earthquakes,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Thailand flood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2012: Hurricane Sandy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1491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2400" y="152400"/>
            <a:ext cx="8839200" cy="5753100"/>
          </a:xfrm>
          <a:prstGeom prst="rect">
            <a:avLst/>
          </a:prstGeom>
          <a:solidFill>
            <a:srgbClr val="66584E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1"/>
          <p:cNvGrpSpPr>
            <a:grpSpLocks/>
          </p:cNvGrpSpPr>
          <p:nvPr userDrawn="1"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6" name="Oval 5"/>
            <p:cNvSpPr/>
            <p:nvPr userDrawn="1"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84390" y="582599"/>
              <a:ext cx="1151694" cy="43072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1200" dirty="0">
                  <a:solidFill>
                    <a:schemeClr val="bg1"/>
                  </a:solidFill>
                  <a:latin typeface="Arial" charset="0"/>
                  <a:ea typeface="+mn-ea"/>
                  <a:cs typeface="Arial"/>
                </a:rPr>
                <a:t>UMSI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1200" dirty="0">
                  <a:solidFill>
                    <a:schemeClr val="bg1"/>
                  </a:solidFill>
                  <a:latin typeface="Arial" charset="0"/>
                  <a:ea typeface="+mn-ea"/>
                  <a:cs typeface="Arial"/>
                </a:rPr>
                <a:t>2016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62" y="1403368"/>
            <a:ext cx="8555038" cy="452596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buSzPct val="100000"/>
              <a:buFont typeface="Lucida Grande"/>
              <a:buChar char="−"/>
              <a:defRPr>
                <a:solidFill>
                  <a:schemeClr val="tx1"/>
                </a:solidFill>
              </a:defRPr>
            </a:lvl3pPr>
            <a:lvl4pPr>
              <a:buClrTx/>
              <a:defRPr baseline="0">
                <a:solidFill>
                  <a:schemeClr val="tx1"/>
                </a:solidFill>
              </a:defRPr>
            </a:lvl4pPr>
            <a:lvl5pPr>
              <a:buClrTx/>
              <a:buFont typeface="Lucida Grande"/>
              <a:buChar char="−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6056" y="285306"/>
            <a:ext cx="5472070" cy="843390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sz="20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852936"/>
            <a:ext cx="6858000" cy="1143000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670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Title Only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852936"/>
            <a:ext cx="6858000" cy="1143000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78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sz="20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3_Title Only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852936"/>
            <a:ext cx="6858000" cy="1143000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723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62" y="1403368"/>
            <a:ext cx="8555038" cy="452596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buSzPct val="100000"/>
              <a:buFont typeface="Lucida Grande"/>
              <a:buChar char="−"/>
              <a:defRPr>
                <a:solidFill>
                  <a:schemeClr val="tx1"/>
                </a:solidFill>
              </a:defRPr>
            </a:lvl3pPr>
            <a:lvl4pPr>
              <a:buClrTx/>
              <a:defRPr baseline="0">
                <a:solidFill>
                  <a:schemeClr val="tx1"/>
                </a:solidFill>
              </a:defRPr>
            </a:lvl4pPr>
            <a:lvl5pPr>
              <a:buClrTx/>
              <a:buFont typeface="Lucida Grande"/>
              <a:buChar char="−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6056" y="285306"/>
            <a:ext cx="5472070" cy="843390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4_Title Only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852936"/>
            <a:ext cx="6858000" cy="1143000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1380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5_Title Only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852936"/>
            <a:ext cx="6858000" cy="1143000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366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6_Title Only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852936"/>
            <a:ext cx="6858000" cy="1143000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679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458570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 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533400" y="623888"/>
              <a:ext cx="5910808" cy="410368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FOR FURTHER INFORMATION ON THE DIGITAL DIVIDE INITIATIVE</a:t>
              </a:r>
              <a:r>
                <a:rPr lang="en-US" sz="2000" b="1" baseline="0" dirty="0">
                  <a:solidFill>
                    <a:srgbClr val="E8C7B0"/>
                  </a:solidFill>
                  <a:latin typeface="Calibri (Body)"/>
                  <a:cs typeface="Calibri (Body)"/>
                </a:rPr>
                <a:t> </a:t>
              </a: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, PLEASE CONTACT: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IFRC  INFORMATION SERVICES</a:t>
              </a:r>
              <a:r>
                <a:rPr lang="en-US" sz="2000" b="1" dirty="0">
                  <a:solidFill>
                    <a:srgbClr val="E8C7B0"/>
                  </a:solidFill>
                  <a:latin typeface="Calibri (Body)"/>
                  <a:cs typeface="Calibri (Body)"/>
                </a:rPr>
                <a:t> </a:t>
              </a: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DEPARTMENT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ED HAPP, Director of IT &amp; GLOBAL CIO</a:t>
              </a:r>
              <a:br>
                <a:rPr lang="en-US" sz="2000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TEL. : +41 022 730 4365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MOB: +41 79 250 0558</a:t>
              </a:r>
              <a:endParaRPr lang="en-US" sz="14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EMAIL: edward.happ@ifrc.org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THIS PRESENTATION IS PUBLISHED BY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INTERNATIONAL FEDERATION OF </a:t>
              </a:r>
              <a:b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RED CROSS AND RED CRESCENT SOCIETIES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P.O. BOX 372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CH-1211 GENEVA 19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SWITZERLAND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TEL.: +41 22 730 42 22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FAX.: +41 22 733 03 95</a:t>
              </a:r>
              <a:endParaRPr lang="en-US" sz="2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IFRC_logo_EN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8580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xfrm>
            <a:off x="1828800" y="1676400"/>
            <a:ext cx="6858000" cy="419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71" name="Shape 1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684772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852936"/>
            <a:ext cx="6858000" cy="1143000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82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Title Only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852936"/>
            <a:ext cx="6858000" cy="1143000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152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3_Title Only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852936"/>
            <a:ext cx="6858000" cy="1143000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75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52400" y="5943600"/>
            <a:ext cx="8839200" cy="787400"/>
            <a:chOff x="152400" y="5918015"/>
            <a:chExt cx="8839200" cy="787585"/>
          </a:xfrm>
        </p:grpSpPr>
        <p:sp>
          <p:nvSpPr>
            <p:cNvPr id="9" name="Rectangle 8"/>
            <p:cNvSpPr/>
            <p:nvPr userDrawn="1"/>
          </p:nvSpPr>
          <p:spPr bwMode="auto">
            <a:xfrm>
              <a:off x="152400" y="5918015"/>
              <a:ext cx="8839200" cy="787585"/>
            </a:xfrm>
            <a:prstGeom prst="rect">
              <a:avLst/>
            </a:prstGeom>
            <a:solidFill>
              <a:srgbClr val="DB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sz="3200">
                <a:latin typeface="Arial" charset="0"/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 bwMode="auto">
            <a:xfrm>
              <a:off x="304800" y="6106972"/>
              <a:ext cx="3124200" cy="36997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srgbClr val="551C15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www.ifrc.org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schemeClr val="bg1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Saving lives, changing minds.</a:t>
              </a:r>
              <a:endParaRPr lang="en-US" sz="1200">
                <a:solidFill>
                  <a:schemeClr val="bg1"/>
                </a:solidFill>
                <a:latin typeface="Arial Rounded MT Bold" pitchFamily="-110" charset="0"/>
                <a:ea typeface="Arial Rounded MT Bold" pitchFamily="-110" charset="0"/>
                <a:cs typeface="Arial Rounded MT Bold" pitchFamily="-110" charset="0"/>
              </a:endParaRPr>
            </a:p>
          </p:txBody>
        </p:sp>
        <p:pic>
          <p:nvPicPr>
            <p:cNvPr id="1034" name="Picture 14" descr="IFRC_logo_EN.gif"/>
            <p:cNvPicPr>
              <a:picLocks noChangeAspect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613869" y="6172201"/>
              <a:ext cx="3225331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(possible two lines)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Oval 17"/>
          <p:cNvSpPr/>
          <p:nvPr/>
        </p:nvSpPr>
        <p:spPr bwMode="auto">
          <a:xfrm>
            <a:off x="339725" y="339725"/>
            <a:ext cx="1260475" cy="1260475"/>
          </a:xfrm>
          <a:prstGeom prst="ellipse">
            <a:avLst/>
          </a:prstGeom>
          <a:solidFill>
            <a:srgbClr val="CF1C21"/>
          </a:solidFill>
          <a:ln w="31750">
            <a:solidFill>
              <a:schemeClr val="bg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395536" y="693857"/>
            <a:ext cx="1152128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1200" dirty="0">
                <a:solidFill>
                  <a:schemeClr val="bg1"/>
                </a:solidFill>
                <a:latin typeface="Arial" charset="0"/>
                <a:ea typeface="+mn-ea"/>
                <a:cs typeface="Arial"/>
              </a:rPr>
              <a:t>UMSI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1200" dirty="0">
                <a:solidFill>
                  <a:schemeClr val="bg1"/>
                </a:solidFill>
                <a:latin typeface="Arial" charset="0"/>
                <a:ea typeface="+mn-ea"/>
                <a:cs typeface="Arial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90" r:id="rId7"/>
    <p:sldLayoutId id="2147483691" r:id="rId8"/>
    <p:sldLayoutId id="2147483692" r:id="rId9"/>
    <p:sldLayoutId id="2147483668" r:id="rId10"/>
    <p:sldLayoutId id="2147483669" r:id="rId11"/>
    <p:sldLayoutId id="214748367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(possible two lines)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51520" y="332656"/>
            <a:ext cx="1357064" cy="1260475"/>
            <a:chOff x="395536" y="512341"/>
            <a:chExt cx="1357064" cy="1260475"/>
          </a:xfrm>
        </p:grpSpPr>
        <p:sp>
          <p:nvSpPr>
            <p:cNvPr id="12" name="TextBox 11"/>
            <p:cNvSpPr txBox="1"/>
            <p:nvPr/>
          </p:nvSpPr>
          <p:spPr bwMode="auto">
            <a:xfrm>
              <a:off x="395536" y="736600"/>
              <a:ext cx="1152128" cy="43088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  <a:cs typeface="Arial"/>
                </a:rPr>
                <a:t>Bridging the Digital Divide</a:t>
              </a:r>
            </a:p>
          </p:txBody>
        </p:sp>
        <p:sp>
          <p:nvSpPr>
            <p:cNvPr id="5" name="Oval 4"/>
            <p:cNvSpPr/>
            <p:nvPr userDrawn="1"/>
          </p:nvSpPr>
          <p:spPr bwMode="auto">
            <a:xfrm>
              <a:off x="492125" y="512341"/>
              <a:ext cx="1260475" cy="1260475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TextBox 7"/>
          <p:cNvSpPr txBox="1"/>
          <p:nvPr userDrawn="1"/>
        </p:nvSpPr>
        <p:spPr bwMode="auto">
          <a:xfrm>
            <a:off x="395536" y="693857"/>
            <a:ext cx="1152128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1200" dirty="0">
                <a:solidFill>
                  <a:schemeClr val="bg1"/>
                </a:solidFill>
                <a:latin typeface="Arial" charset="0"/>
                <a:ea typeface="+mn-ea"/>
                <a:cs typeface="Arial"/>
              </a:rPr>
              <a:t>UMSI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1200" dirty="0">
                <a:solidFill>
                  <a:schemeClr val="bg1"/>
                </a:solidFill>
                <a:latin typeface="Arial" charset="0"/>
                <a:ea typeface="+mn-ea"/>
                <a:cs typeface="Arial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93" r:id="rId6"/>
    <p:sldLayoutId id="2147483694" r:id="rId7"/>
    <p:sldLayoutId id="2147483695" r:id="rId8"/>
    <p:sldLayoutId id="2147483683" r:id="rId9"/>
    <p:sldLayoutId id="2147483684" r:id="rId10"/>
    <p:sldLayoutId id="2147483685" r:id="rId11"/>
    <p:sldLayoutId id="2147483696" r:id="rId12"/>
    <p:sldLayoutId id="2147483697" r:id="rId13"/>
    <p:sldLayoutId id="2147483698" r:id="rId14"/>
    <p:sldLayoutId id="2147483689" r:id="rId15"/>
    <p:sldLayoutId id="2147483680" r:id="rId16"/>
    <p:sldLayoutId id="2147483699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happ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notesSlide" Target="../notesSlides/notesSlide20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notesSlide" Target="../notesSlides/notesSlide21.xml"/><Relationship Id="rId10" Type="http://schemas.openxmlformats.org/officeDocument/2006/relationships/tags" Target="../tags/tag23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eghapp.blogspot.com/" TargetMode="External"/><Relationship Id="rId7" Type="http://schemas.openxmlformats.org/officeDocument/2006/relationships/hyperlink" Target="http://collaboration-book-project.blogspot.c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ehapp@savechildren.org" TargetMode="External"/><Relationship Id="rId5" Type="http://schemas.openxmlformats.org/officeDocument/2006/relationships/hyperlink" Target="http://www.eghapp.com/" TargetMode="External"/><Relationship Id="rId4" Type="http://schemas.openxmlformats.org/officeDocument/2006/relationships/hyperlink" Target="http://granger-happ.blogspot.com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8104484" cy="1465312"/>
          </a:xfrm>
        </p:spPr>
        <p:txBody>
          <a:bodyPr/>
          <a:lstStyle/>
          <a:p>
            <a:pPr eaLnBrk="1" hangingPunct="1"/>
            <a:r>
              <a:rPr lang="en-US" sz="3600" dirty="0"/>
              <a:t>Technology at the Crossroads</a:t>
            </a:r>
            <a:br>
              <a:rPr lang="en-US" sz="3600" dirty="0"/>
            </a:br>
            <a:r>
              <a:rPr lang="en-US" dirty="0"/>
              <a:t>Disaster Relief and IT Strategy</a:t>
            </a:r>
            <a:endParaRPr lang="en-GB" sz="3600" dirty="0"/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653436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>
                <a:solidFill>
                  <a:schemeClr val="bg1"/>
                </a:solidFill>
              </a:rPr>
              <a:t>June 2016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676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RC Philippines Response</a:t>
            </a:r>
            <a:r>
              <a:rPr lang="en-US" sz="2400" dirty="0"/>
              <a:t> - Jan. 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474840" cy="4191000"/>
          </a:xfrm>
        </p:spPr>
        <p:txBody>
          <a:bodyPr/>
          <a:lstStyle/>
          <a:p>
            <a:pPr marL="0" indent="0"/>
            <a:r>
              <a:rPr lang="en-US" sz="2800" dirty="0"/>
              <a:t>By the Numbers:</a:t>
            </a:r>
            <a:endParaRPr lang="en-US" sz="2000" dirty="0"/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16 million people affected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6,201 deaths reported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4 million people displaced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1.14 million houses damaged</a:t>
            </a:r>
          </a:p>
          <a:p>
            <a:pPr marL="0" indent="0"/>
            <a:endParaRPr lang="en-US" sz="1400" i="1" dirty="0"/>
          </a:p>
          <a:p>
            <a:pPr marL="0" indent="0"/>
            <a:r>
              <a:rPr lang="en-US" sz="2000" i="1" dirty="0"/>
              <a:t>Source: NDRRMC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2" t="10476" r="-666" b="21492"/>
          <a:stretch/>
        </p:blipFill>
        <p:spPr bwMode="auto">
          <a:xfrm>
            <a:off x="5555160" y="1519084"/>
            <a:ext cx="3625352" cy="536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mtClean="0"/>
              <a:pPr algn="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Japan Tsunami Aftermath </a:t>
            </a:r>
            <a:r>
              <a:rPr lang="en-US" b="1" i="1" dirty="0"/>
              <a:t>–</a:t>
            </a:r>
            <a:r>
              <a:rPr lang="en-US" sz="2400" b="1" i="1" dirty="0"/>
              <a:t>Mar. 2011</a:t>
            </a:r>
            <a:endParaRPr lang="en-GB" b="1" i="1" dirty="0"/>
          </a:p>
        </p:txBody>
      </p:sp>
      <p:pic>
        <p:nvPicPr>
          <p:cNvPr id="67586" name="Picture 2" descr="http://l.yimg.com/a/p/us/news/editorial/b/3c/b3c493d410cf9e10fb6dcafa4c3f3fa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831" y="1556805"/>
            <a:ext cx="7750969" cy="35718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51920" y="5157192"/>
            <a:ext cx="5012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i="1" dirty="0"/>
              <a:t>A destroyed landscape in </a:t>
            </a:r>
            <a:r>
              <a:rPr lang="en-GB" sz="1600" i="1" dirty="0" err="1"/>
              <a:t>Otsuchi</a:t>
            </a:r>
            <a:r>
              <a:rPr lang="en-GB" sz="1600" i="1" dirty="0"/>
              <a:t> village, </a:t>
            </a:r>
          </a:p>
          <a:p>
            <a:pPr algn="r"/>
            <a:r>
              <a:rPr lang="en-GB" sz="1600" i="1" dirty="0"/>
              <a:t>Iwate Prefecture in northern Japan” -- Reuters/Kyodo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740352" y="6248400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496861-99FD-48BD-9883-6D6E11302FF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51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Costs Continue to Rise 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mtClean="0"/>
              <a:pPr algn="r"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03" y="1556792"/>
            <a:ext cx="8147685" cy="5287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281" y="1750134"/>
            <a:ext cx="2571655" cy="886778"/>
          </a:xfrm>
          <a:prstGeom prst="rect">
            <a:avLst/>
          </a:prstGeom>
        </p:spPr>
      </p:pic>
      <p:sp>
        <p:nvSpPr>
          <p:cNvPr id="7" name="Slide Number Placeholder 2"/>
          <p:cNvSpPr txBox="1">
            <a:spLocks/>
          </p:cNvSpPr>
          <p:nvPr/>
        </p:nvSpPr>
        <p:spPr>
          <a:xfrm>
            <a:off x="7772400" y="6248400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8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Timeline of a Disaster Response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1686272"/>
            <a:ext cx="4464496" cy="503837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u="sng" dirty="0"/>
              <a:t>Stage 0:</a:t>
            </a:r>
            <a:r>
              <a:rPr lang="en-US" sz="2400" dirty="0"/>
              <a:t> Preparedness</a:t>
            </a:r>
          </a:p>
          <a:p>
            <a:pPr lvl="1"/>
            <a:r>
              <a:rPr lang="en-US" sz="1800" i="1" dirty="0"/>
              <a:t>Example: Typhoon preparedness in Bangladesh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This is the best investment (5:1)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u="sng" dirty="0"/>
              <a:t>Stage 1:</a:t>
            </a:r>
            <a:r>
              <a:rPr lang="en-US" sz="2400" dirty="0"/>
              <a:t> Within hours of disaster striking</a:t>
            </a:r>
          </a:p>
          <a:p>
            <a:pPr lvl="1"/>
            <a:r>
              <a:rPr lang="en-US" sz="1800" i="1" dirty="0"/>
              <a:t>Example: CRS in sectarian fighting in eastern Congo</a:t>
            </a:r>
            <a:r>
              <a:rPr lang="en-US" sz="1800" dirty="0"/>
              <a:t>  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This is the Highly Individual, Highly Mobile ICT stage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u="sng" dirty="0"/>
              <a:t>Stage 2: </a:t>
            </a:r>
            <a:r>
              <a:rPr lang="en-US" sz="2400" dirty="0"/>
              <a:t>Within two weeks of disaster striking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1800" i="1" dirty="0"/>
              <a:t>Example: Relief International in Bam, Iran earthquake </a:t>
            </a:r>
            <a:endParaRPr lang="en-US" sz="1800" dirty="0"/>
          </a:p>
          <a:p>
            <a:pPr lvl="1">
              <a:buNone/>
            </a:pP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73050" lvl="1" indent="-273050"/>
            <a:r>
              <a:rPr lang="en-US" sz="1800" dirty="0">
                <a:solidFill>
                  <a:srgbClr val="FF0000"/>
                </a:solidFill>
              </a:rPr>
              <a:t>Small Group, Highly Mobile/Temporary ICT stage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u="sng" dirty="0"/>
              <a:t>Stage 3</a:t>
            </a:r>
            <a:r>
              <a:rPr lang="en-US" sz="2400" dirty="0"/>
              <a:t>  – From one-six months following a disaster striking to multi-year.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Large Group - Permanent ICT stage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u="sng" dirty="0"/>
              <a:t>Stage 4</a:t>
            </a:r>
            <a:r>
              <a:rPr lang="en-US" sz="2400" dirty="0"/>
              <a:t>  – Learning </a:t>
            </a:r>
          </a:p>
          <a:p>
            <a:pPr lvl="1"/>
            <a:r>
              <a:rPr lang="en-US" sz="1800" i="1" dirty="0"/>
              <a:t>Example: NetHope members in Pakistan earthquake response 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Don’t waste mistakes</a:t>
            </a: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7772400" y="6248400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91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Connections of a Disaster Response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42484047"/>
              </p:ext>
            </p:extLst>
          </p:nvPr>
        </p:nvGraphicFramePr>
        <p:xfrm>
          <a:off x="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79912" y="25908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Stage 0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64288" y="406778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Stage 1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70853" y="622802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Stage 2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63688" y="610766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Stage 3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413978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Stage 4</a:t>
            </a:r>
            <a:endParaRPr lang="en-GB" b="1" dirty="0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z="1400" smtClean="0"/>
              <a:pPr algn="r"/>
              <a:t>14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6918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Bangladesh Cyclone Fatalities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42781844"/>
              </p:ext>
            </p:extLst>
          </p:nvPr>
        </p:nvGraphicFramePr>
        <p:xfrm>
          <a:off x="1259632" y="1545431"/>
          <a:ext cx="6858000" cy="5179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Callout 5"/>
          <p:cNvSpPr/>
          <p:nvPr/>
        </p:nvSpPr>
        <p:spPr>
          <a:xfrm>
            <a:off x="4860032" y="1412776"/>
            <a:ext cx="4283968" cy="2736304"/>
          </a:xfrm>
          <a:prstGeom prst="wedgeEllipseCallout">
            <a:avLst>
              <a:gd name="adj1" fmla="val -2356"/>
              <a:gd name="adj2" fmla="val 7247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Preparedness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</a:rPr>
              <a:t>Works!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z="1400" smtClean="0"/>
              <a:pPr algn="r"/>
              <a:t>15</a:t>
            </a:fld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43808" y="1988840"/>
            <a:ext cx="3816424" cy="41764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012160" y="5517232"/>
            <a:ext cx="1979712" cy="1296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9"/>
          <p:cNvSpPr/>
          <p:nvPr/>
        </p:nvSpPr>
        <p:spPr>
          <a:xfrm>
            <a:off x="144016" y="4005064"/>
            <a:ext cx="4283968" cy="2826110"/>
          </a:xfrm>
          <a:prstGeom prst="wedgeEllipseCallout">
            <a:avLst>
              <a:gd name="adj1" fmla="val 82754"/>
              <a:gd name="adj2" fmla="val 1716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Due </a:t>
            </a:r>
            <a:r>
              <a:rPr lang="en-US" sz="2400" b="1" dirty="0">
                <a:solidFill>
                  <a:schemeClr val="tx1"/>
                </a:solidFill>
              </a:rPr>
              <a:t>to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lanning, training,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early warning, 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</a:rPr>
              <a:t>dvance evacuation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of </a:t>
            </a:r>
            <a:r>
              <a:rPr lang="en-US" sz="2400" b="1" dirty="0">
                <a:solidFill>
                  <a:schemeClr val="tx1"/>
                </a:solidFill>
              </a:rPr>
              <a:t>3.2M </a:t>
            </a:r>
            <a:r>
              <a:rPr lang="en-US" sz="2400" b="1" dirty="0" smtClean="0">
                <a:solidFill>
                  <a:schemeClr val="tx1"/>
                </a:solidFill>
              </a:rPr>
              <a:t>people,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and </a:t>
            </a:r>
            <a:r>
              <a:rPr lang="en-US" sz="2400" b="1" dirty="0">
                <a:solidFill>
                  <a:schemeClr val="tx1"/>
                </a:solidFill>
              </a:rPr>
              <a:t>stockpiles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of </a:t>
            </a:r>
            <a:r>
              <a:rPr lang="en-US" sz="2400" b="1" dirty="0">
                <a:solidFill>
                  <a:schemeClr val="tx1"/>
                </a:solidFill>
              </a:rPr>
              <a:t>relief supplies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9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14264" y="552798"/>
            <a:ext cx="6945288" cy="715962"/>
          </a:xfrm>
        </p:spPr>
        <p:txBody>
          <a:bodyPr/>
          <a:lstStyle/>
          <a:p>
            <a:r>
              <a:rPr lang="en-US" b="1" dirty="0"/>
              <a:t>Changing Priorities By Program Type</a:t>
            </a:r>
          </a:p>
        </p:txBody>
      </p:sp>
      <p:sp>
        <p:nvSpPr>
          <p:cNvPr id="705539" name="Text Box 3"/>
          <p:cNvSpPr txBox="1">
            <a:spLocks noChangeArrowheads="1"/>
          </p:cNvSpPr>
          <p:nvPr/>
        </p:nvSpPr>
        <p:spPr bwMode="auto">
          <a:xfrm>
            <a:off x="1795983" y="5552405"/>
            <a:ext cx="363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tx1"/>
                </a:solidFill>
                <a:latin typeface="Arial" charset="0"/>
              </a:rPr>
              <a:t>Ranking factors 1-4, 1=highest</a:t>
            </a:r>
          </a:p>
        </p:txBody>
      </p:sp>
      <p:pic>
        <p:nvPicPr>
          <p:cNvPr id="70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5658" y="3026692"/>
            <a:ext cx="650875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87624" y="1700808"/>
            <a:ext cx="789511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2400" b="1" i="1" dirty="0">
                <a:solidFill>
                  <a:srgbClr val="0000FF"/>
                </a:solidFill>
                <a:latin typeface="Arial" charset="0"/>
              </a:rPr>
              <a:t>For emergency response, time and volume are king; </a:t>
            </a:r>
          </a:p>
          <a:p>
            <a:pPr eaLnBrk="0" hangingPunct="0">
              <a:spcBef>
                <a:spcPct val="30000"/>
              </a:spcBef>
            </a:pPr>
            <a:r>
              <a:rPr lang="en-US" sz="2400" b="1" i="1" dirty="0">
                <a:solidFill>
                  <a:srgbClr val="0000FF"/>
                </a:solidFill>
                <a:latin typeface="Arial" charset="0"/>
              </a:rPr>
              <a:t>for development, cost and quality reign</a:t>
            </a:r>
          </a:p>
          <a:p>
            <a:endParaRPr lang="en-US" sz="2400" b="1" i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7772400" y="6248400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94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Haiti </a:t>
            </a:r>
            <a:r>
              <a:rPr lang="en-US" sz="1600" b="1" i="1" dirty="0"/>
              <a:t> </a:t>
            </a:r>
            <a:r>
              <a:rPr lang="en-US" sz="2000" b="1" i="1" dirty="0"/>
              <a:t>– 19 Jan 10</a:t>
            </a:r>
            <a:r>
              <a:rPr lang="en-GB" sz="2000" b="1" i="1" dirty="0"/>
              <a:t> </a:t>
            </a:r>
          </a:p>
        </p:txBody>
      </p:sp>
      <p:pic>
        <p:nvPicPr>
          <p:cNvPr id="371716" name="Picture 4" descr="Judith Betrand, 10, attended by a Dominican Red Cross volunteer in Cite Soleil, Port-au-Prince. (p-HTI0167)Photo: Talia Frenkel/American Red Cro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15396"/>
            <a:ext cx="7467600" cy="4981956"/>
          </a:xfrm>
          <a:prstGeom prst="rect">
            <a:avLst/>
          </a:prstGeom>
          <a:noFill/>
        </p:spPr>
      </p:pic>
      <p:sp>
        <p:nvSpPr>
          <p:cNvPr id="6" name="Slide Number Placeholder 2"/>
          <p:cNvSpPr txBox="1">
            <a:spLocks/>
          </p:cNvSpPr>
          <p:nvPr/>
        </p:nvSpPr>
        <p:spPr>
          <a:xfrm>
            <a:off x="7772400" y="6248400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6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340768"/>
            <a:ext cx="7620000" cy="3276600"/>
          </a:xfrm>
        </p:spPr>
        <p:txBody>
          <a:bodyPr/>
          <a:lstStyle/>
          <a:p>
            <a:pPr marL="0" indent="0" eaLnBrk="1" hangingPunct="1"/>
            <a:r>
              <a:rPr lang="en-US" sz="4800" dirty="0">
                <a:solidFill>
                  <a:schemeClr val="bg1"/>
                </a:solidFill>
              </a:rPr>
              <a:t>Crisis Needs</a:t>
            </a:r>
          </a:p>
          <a:p>
            <a:pPr marL="0" indent="0" eaLnBrk="1" hangingPunct="1"/>
            <a:endParaRPr lang="en-US" sz="3200" dirty="0">
              <a:solidFill>
                <a:schemeClr val="bg1"/>
              </a:solidFill>
            </a:endParaRPr>
          </a:p>
          <a:p>
            <a:pPr marL="0" indent="0" eaLnBrk="1" hangingPunct="1"/>
            <a:r>
              <a:rPr lang="en-US" sz="3200" dirty="0">
                <a:solidFill>
                  <a:schemeClr val="bg1"/>
                </a:solidFill>
              </a:rPr>
              <a:t>1) Is my family OK?</a:t>
            </a:r>
          </a:p>
          <a:p>
            <a:pPr marL="0" indent="0" eaLnBrk="1" hangingPunct="1"/>
            <a:endParaRPr lang="en-US" sz="3200" dirty="0">
              <a:solidFill>
                <a:schemeClr val="bg1"/>
              </a:solidFill>
            </a:endParaRPr>
          </a:p>
          <a:p>
            <a:pPr marL="0" indent="0" eaLnBrk="1" hangingPunct="1"/>
            <a:r>
              <a:rPr lang="en-US" sz="3200" dirty="0">
                <a:solidFill>
                  <a:schemeClr val="bg1"/>
                </a:solidFill>
              </a:rPr>
              <a:t>2) Can I get food, water, shelter?</a:t>
            </a:r>
          </a:p>
          <a:p>
            <a:pPr marL="0" indent="0" eaLnBrk="1" hangingPunct="1"/>
            <a:endParaRPr lang="en-US" sz="3200" dirty="0">
              <a:solidFill>
                <a:schemeClr val="bg1"/>
              </a:solidFill>
            </a:endParaRPr>
          </a:p>
          <a:p>
            <a:pPr marL="0" indent="0" eaLnBrk="1" hangingPunct="1"/>
            <a:r>
              <a:rPr lang="en-US" sz="3200" dirty="0">
                <a:solidFill>
                  <a:schemeClr val="bg1"/>
                </a:solidFill>
              </a:rPr>
              <a:t>3) Can we communicate? (Voice/Data)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7772400" y="6248400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9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/>
              <a:t>Japan 2011</a:t>
            </a: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9627" y="1903045"/>
            <a:ext cx="6144781" cy="455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2"/>
          <p:cNvSpPr txBox="1">
            <a:spLocks/>
          </p:cNvSpPr>
          <p:nvPr/>
        </p:nvSpPr>
        <p:spPr>
          <a:xfrm>
            <a:off x="7772400" y="6248400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7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 Brief Introduction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4536504" cy="460851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13 Years on Wall Street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10 Years in management consulting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16 years in </a:t>
            </a:r>
            <a:r>
              <a:rPr lang="en-US" sz="2400" dirty="0" smtClean="0"/>
              <a:t>NGOs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37 years as manager in IT</a:t>
            </a: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Current Global CIO at IFRC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Former CIO at STC/US &amp; UK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Co-founder and former Chairman of NetHope.org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Connect</a:t>
            </a:r>
            <a:r>
              <a:rPr lang="en-US" sz="2400" dirty="0" smtClean="0"/>
              <a:t> </a:t>
            </a:r>
            <a:r>
              <a:rPr lang="en-US" sz="2400" dirty="0"/>
              <a:t>on LinkedIn</a:t>
            </a:r>
            <a:r>
              <a:rPr lang="en-US" sz="2400" dirty="0" smtClean="0"/>
              <a:t>, see </a:t>
            </a:r>
            <a:r>
              <a:rPr lang="en-US" sz="2400" dirty="0" smtClean="0">
                <a:hlinkClick r:id="rId3"/>
              </a:rPr>
              <a:t>www.eghapp.com</a:t>
            </a:r>
            <a:r>
              <a:rPr lang="en-US" sz="2400" dirty="0" smtClean="0"/>
              <a:t> </a:t>
            </a:r>
            <a:endParaRPr lang="en-US" sz="2800" dirty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i="1" dirty="0"/>
              <a:t> </a:t>
            </a:r>
            <a:endParaRPr lang="en-GB" i="1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z="1400" smtClean="0"/>
              <a:pPr algn="r"/>
              <a:t>2</a:t>
            </a:fld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9"/>
          <a:stretch/>
        </p:blipFill>
        <p:spPr>
          <a:xfrm>
            <a:off x="5012363" y="1715088"/>
            <a:ext cx="4038491" cy="455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need to know </a:t>
            </a:r>
            <a:br>
              <a:rPr lang="en-US" dirty="0"/>
            </a:br>
            <a:r>
              <a:rPr lang="en-US" dirty="0"/>
              <a:t>their loved ones are safe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676400"/>
            <a:ext cx="6055568" cy="4776936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GB" i="1" dirty="0">
                <a:ea typeface="Times" pitchFamily="18" charset="0"/>
                <a:cs typeface="Times New Roman" pitchFamily="18" charset="0"/>
              </a:rPr>
              <a:t>“People need  </a:t>
            </a:r>
            <a:r>
              <a:rPr lang="en-GB" sz="4000" i="1" dirty="0">
                <a:solidFill>
                  <a:srgbClr val="FF0000"/>
                </a:solidFill>
                <a:ea typeface="Times" pitchFamily="18" charset="0"/>
                <a:cs typeface="Times New Roman" pitchFamily="18" charset="0"/>
              </a:rPr>
              <a:t>Information </a:t>
            </a:r>
          </a:p>
          <a:p>
            <a:pPr lvl="0" algn="r">
              <a:lnSpc>
                <a:spcPct val="100000"/>
              </a:lnSpc>
            </a:pPr>
            <a:r>
              <a:rPr lang="en-GB" i="1" dirty="0">
                <a:ea typeface="Times" pitchFamily="18" charset="0"/>
                <a:cs typeface="Times New Roman" pitchFamily="18" charset="0"/>
              </a:rPr>
              <a:t>as much as water, food, medicine or shelter. </a:t>
            </a:r>
          </a:p>
          <a:p>
            <a:pPr lvl="0">
              <a:lnSpc>
                <a:spcPct val="100000"/>
              </a:lnSpc>
            </a:pPr>
            <a:endParaRPr lang="en-GB" sz="2800" i="1" dirty="0">
              <a:ea typeface="Times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</a:pPr>
            <a:r>
              <a:rPr lang="en-GB" sz="4000" i="1" dirty="0">
                <a:solidFill>
                  <a:srgbClr val="FF0000"/>
                </a:solidFill>
                <a:ea typeface="Times" pitchFamily="18" charset="0"/>
                <a:cs typeface="Times New Roman" pitchFamily="18" charset="0"/>
              </a:rPr>
              <a:t>Information</a:t>
            </a:r>
            <a:r>
              <a:rPr lang="en-GB" sz="1800" i="1" dirty="0">
                <a:solidFill>
                  <a:srgbClr val="FF0000"/>
                </a:solidFill>
                <a:ea typeface="Times" pitchFamily="18" charset="0"/>
                <a:cs typeface="Times New Roman" pitchFamily="18" charset="0"/>
              </a:rPr>
              <a:t> </a:t>
            </a:r>
          </a:p>
          <a:p>
            <a:pPr lvl="0" algn="r">
              <a:lnSpc>
                <a:spcPct val="100000"/>
              </a:lnSpc>
            </a:pPr>
            <a:r>
              <a:rPr lang="en-GB" i="1" dirty="0">
                <a:ea typeface="Times" pitchFamily="18" charset="0"/>
                <a:cs typeface="Times New Roman" pitchFamily="18" charset="0"/>
              </a:rPr>
              <a:t>can save lives, livelihoods and resources. </a:t>
            </a:r>
          </a:p>
          <a:p>
            <a:pPr lvl="0">
              <a:lnSpc>
                <a:spcPct val="100000"/>
              </a:lnSpc>
            </a:pPr>
            <a:r>
              <a:rPr lang="en-GB" sz="4000" i="1" dirty="0">
                <a:solidFill>
                  <a:srgbClr val="FF0000"/>
                </a:solidFill>
                <a:ea typeface="Times" pitchFamily="18" charset="0"/>
                <a:cs typeface="Times New Roman" pitchFamily="18" charset="0"/>
              </a:rPr>
              <a:t>Information </a:t>
            </a:r>
          </a:p>
          <a:p>
            <a:pPr lvl="0" algn="r">
              <a:lnSpc>
                <a:spcPct val="100000"/>
              </a:lnSpc>
            </a:pPr>
            <a:r>
              <a:rPr lang="en-GB" i="1" dirty="0">
                <a:ea typeface="Times" pitchFamily="18" charset="0"/>
                <a:cs typeface="Times New Roman" pitchFamily="18" charset="0"/>
              </a:rPr>
              <a:t>bestows power.” </a:t>
            </a:r>
          </a:p>
          <a:p>
            <a:pPr lvl="0" algn="r">
              <a:lnSpc>
                <a:spcPct val="100000"/>
              </a:lnSpc>
            </a:pPr>
            <a:endParaRPr lang="en-GB" sz="1600" i="1" dirty="0">
              <a:ea typeface="Times" pitchFamily="18" charset="0"/>
              <a:cs typeface="Times New Roman" pitchFamily="18" charset="0"/>
            </a:endParaRPr>
          </a:p>
          <a:p>
            <a:pPr lvl="0" algn="r">
              <a:lnSpc>
                <a:spcPct val="100000"/>
              </a:lnSpc>
            </a:pPr>
            <a:endParaRPr lang="en-GB" sz="1600" i="1" dirty="0">
              <a:ea typeface="Times" pitchFamily="18" charset="0"/>
              <a:cs typeface="Times New Roman" pitchFamily="18" charset="0"/>
            </a:endParaRPr>
          </a:p>
          <a:p>
            <a:pPr lvl="0" algn="r">
              <a:lnSpc>
                <a:spcPct val="100000"/>
              </a:lnSpc>
            </a:pPr>
            <a:r>
              <a:rPr lang="en-GB" sz="1600" i="1" dirty="0">
                <a:ea typeface="Times" pitchFamily="18" charset="0"/>
                <a:cs typeface="Times New Roman" pitchFamily="18" charset="0"/>
              </a:rPr>
              <a:t>–World Disasters Report 2005</a:t>
            </a:r>
            <a:endParaRPr lang="en-US" sz="1600" dirty="0"/>
          </a:p>
          <a:p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7772400" y="6337126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2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636231"/>
            <a:ext cx="9044645" cy="5961121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1763688" y="3633907"/>
            <a:ext cx="648072" cy="2271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5400000">
            <a:off x="8382865" y="471114"/>
            <a:ext cx="648072" cy="2271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763688" y="4725144"/>
            <a:ext cx="648072" cy="2271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91013" y="61464"/>
            <a:ext cx="5933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Technology in Disaster Response</a:t>
            </a:r>
          </a:p>
        </p:txBody>
      </p:sp>
    </p:spTree>
    <p:extLst>
      <p:ext uri="{BB962C8B-B14F-4D97-AF65-F5344CB8AC3E}">
        <p14:creationId xmlns:p14="http://schemas.microsoft.com/office/powerpoint/2010/main" val="327731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991672" cy="1143000"/>
          </a:xfrm>
        </p:spPr>
        <p:txBody>
          <a:bodyPr/>
          <a:lstStyle/>
          <a:p>
            <a:r>
              <a:rPr lang="en-US" dirty="0"/>
              <a:t>Three ICT Things Different in Haiyan DR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262336"/>
            <a:ext cx="7859216" cy="4191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Telco networks recovered before NGO VSATs were set up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BYOT extended to relief workers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ICT Collaboration worked</a:t>
            </a: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772400" y="6248400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45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Syrian Refugees </a:t>
            </a:r>
            <a:r>
              <a:rPr lang="en-US" sz="2400" dirty="0"/>
              <a:t>– Sep. 2015</a:t>
            </a:r>
            <a:br>
              <a:rPr lang="en-US" sz="2400" dirty="0"/>
            </a:br>
            <a:r>
              <a:rPr lang="en-US" sz="3200" dirty="0"/>
              <a:t>Information to survive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573" y="1556793"/>
            <a:ext cx="7381875" cy="4655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3030" y="6244361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“Refugees from Syria use smartphones to connect with relatives back home as they wait outside a government office in Berlin last month.” --Carsten </a:t>
            </a:r>
            <a:r>
              <a:rPr lang="en-US" dirty="0" err="1"/>
              <a:t>Koall</a:t>
            </a:r>
            <a:r>
              <a:rPr lang="en-US" dirty="0"/>
              <a:t>/Getty</a:t>
            </a:r>
          </a:p>
        </p:txBody>
      </p:sp>
    </p:spTree>
    <p:extLst>
      <p:ext uri="{BB962C8B-B14F-4D97-AF65-F5344CB8AC3E}">
        <p14:creationId xmlns:p14="http://schemas.microsoft.com/office/powerpoint/2010/main" val="344195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991672" cy="1143000"/>
          </a:xfrm>
        </p:spPr>
        <p:txBody>
          <a:bodyPr/>
          <a:lstStyle/>
          <a:p>
            <a:r>
              <a:rPr lang="en-US" dirty="0"/>
              <a:t>Three ICT Things Different in Syrian DR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262336"/>
            <a:ext cx="7859216" cy="4191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Beneficiaries led in technology </a:t>
            </a:r>
            <a:r>
              <a:rPr lang="en-US" dirty="0"/>
              <a:t>(70% of youth have smartphones)</a:t>
            </a:r>
            <a:endParaRPr lang="en-US" sz="2800" dirty="0"/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Top questions were about information </a:t>
            </a:r>
            <a:r>
              <a:rPr lang="en-US" dirty="0"/>
              <a:t>(next slide)</a:t>
            </a:r>
            <a:endParaRPr lang="en-US" sz="2800" dirty="0"/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Lack of coordination among receiving countries </a:t>
            </a:r>
            <a:r>
              <a:rPr lang="en-US" dirty="0"/>
              <a:t>(getting better)</a:t>
            </a:r>
            <a:endParaRPr lang="en-US" sz="2800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772400" y="6248400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3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Questions of Refugees in Greece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1676400"/>
            <a:ext cx="8075240" cy="448890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Where am I?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Do you have WiFi?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Where can I buy food and water?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Where can I breastfeed my baby?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Where is the bus to Germany?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Can I take a taxi?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do I register?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Why am I being fingerprinted?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long must I stay here before I can leave?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Where can I change money?</a:t>
            </a:r>
          </a:p>
          <a:p>
            <a:endParaRPr lang="en-US" dirty="0"/>
          </a:p>
          <a:p>
            <a:r>
              <a:rPr lang="en-US" b="0" i="1" dirty="0"/>
              <a:t>--Tyler Jump (IRC), Huffington Post, 29-Oct-2015</a:t>
            </a:r>
          </a:p>
          <a:p>
            <a:endParaRPr lang="en-US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772400" y="6248400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3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/>
              <a:t>Part Three:</a:t>
            </a:r>
            <a:br>
              <a:rPr lang="en-US" sz="4400" dirty="0"/>
            </a:br>
            <a:r>
              <a:rPr lang="en-US" sz="4400" dirty="0"/>
              <a:t>Strategic Shifts</a:t>
            </a:r>
          </a:p>
        </p:txBody>
      </p:sp>
    </p:spTree>
    <p:extLst>
      <p:ext uri="{BB962C8B-B14F-4D97-AF65-F5344CB8AC3E}">
        <p14:creationId xmlns:p14="http://schemas.microsoft.com/office/powerpoint/2010/main" val="328583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384" y="2420888"/>
            <a:ext cx="6858000" cy="2376264"/>
          </a:xfrm>
        </p:spPr>
        <p:txBody>
          <a:bodyPr/>
          <a:lstStyle/>
          <a:p>
            <a:pPr algn="l"/>
            <a:r>
              <a:rPr lang="en-US" dirty="0" smtClean="0"/>
              <a:t>Strategy is about connecting </a:t>
            </a:r>
            <a:r>
              <a:rPr lang="en-US" dirty="0"/>
              <a:t>the </a:t>
            </a:r>
            <a:r>
              <a:rPr lang="en-US" dirty="0" smtClean="0"/>
              <a:t>dots, seeing </a:t>
            </a:r>
            <a:r>
              <a:rPr lang="en-US" dirty="0"/>
              <a:t>around the corners </a:t>
            </a:r>
            <a:r>
              <a:rPr lang="en-US" dirty="0" smtClean="0"/>
              <a:t>and choosing a destination.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18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cnBodyText_ID_307207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rot="-5400000">
            <a:off x="-770743" y="3317938"/>
            <a:ext cx="2992561" cy="216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solidFill>
                  <a:schemeClr val="bg1"/>
                </a:solidFill>
                <a:cs typeface="ヒラギノ角ゴ ProN W3"/>
              </a:rPr>
              <a:t>Increasing Impact for Beneficiaries</a:t>
            </a:r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>
            <a:off x="1559348" y="4853285"/>
            <a:ext cx="5663654" cy="861715"/>
          </a:xfrm>
          <a:custGeom>
            <a:avLst/>
            <a:gdLst>
              <a:gd name="T0" fmla="*/ 2147483647 w 2676"/>
              <a:gd name="T1" fmla="*/ 0 h 484"/>
              <a:gd name="T2" fmla="*/ 0 w 2676"/>
              <a:gd name="T3" fmla="*/ 2147483647 h 484"/>
              <a:gd name="T4" fmla="*/ 2147483647 w 2676"/>
              <a:gd name="T5" fmla="*/ 2147483647 h 484"/>
              <a:gd name="T6" fmla="*/ 2147483647 w 2676"/>
              <a:gd name="T7" fmla="*/ 0 h 484"/>
              <a:gd name="T8" fmla="*/ 2147483647 w 2676"/>
              <a:gd name="T9" fmla="*/ 0 h 4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6"/>
              <a:gd name="T16" fmla="*/ 0 h 484"/>
              <a:gd name="T17" fmla="*/ 2676 w 2676"/>
              <a:gd name="T18" fmla="*/ 484 h 4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6" h="484">
                <a:moveTo>
                  <a:pt x="271" y="0"/>
                </a:moveTo>
                <a:lnTo>
                  <a:pt x="0" y="483"/>
                </a:lnTo>
                <a:lnTo>
                  <a:pt x="2675" y="483"/>
                </a:lnTo>
                <a:lnTo>
                  <a:pt x="2404" y="0"/>
                </a:lnTo>
                <a:lnTo>
                  <a:pt x="271" y="0"/>
                </a:lnTo>
              </a:path>
            </a:pathLst>
          </a:custGeom>
          <a:solidFill>
            <a:srgbClr val="969696"/>
          </a:solidFill>
          <a:ln w="635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25606" name="Freeform 6"/>
          <p:cNvSpPr>
            <a:spLocks/>
          </p:cNvSpPr>
          <p:nvPr/>
        </p:nvSpPr>
        <p:spPr bwMode="auto">
          <a:xfrm>
            <a:off x="3397746" y="1473399"/>
            <a:ext cx="1986855" cy="1493490"/>
          </a:xfrm>
          <a:custGeom>
            <a:avLst/>
            <a:gdLst>
              <a:gd name="T0" fmla="*/ 0 w 939"/>
              <a:gd name="T1" fmla="*/ 2147483647 h 839"/>
              <a:gd name="T2" fmla="*/ 2147483647 w 939"/>
              <a:gd name="T3" fmla="*/ 2147483647 h 839"/>
              <a:gd name="T4" fmla="*/ 2147483647 w 939"/>
              <a:gd name="T5" fmla="*/ 0 h 839"/>
              <a:gd name="T6" fmla="*/ 0 w 939"/>
              <a:gd name="T7" fmla="*/ 2147483647 h 839"/>
              <a:gd name="T8" fmla="*/ 0 60000 65536"/>
              <a:gd name="T9" fmla="*/ 0 60000 65536"/>
              <a:gd name="T10" fmla="*/ 0 60000 65536"/>
              <a:gd name="T11" fmla="*/ 0 60000 65536"/>
              <a:gd name="T12" fmla="*/ 0 w 939"/>
              <a:gd name="T13" fmla="*/ 0 h 839"/>
              <a:gd name="T14" fmla="*/ 939 w 939"/>
              <a:gd name="T15" fmla="*/ 839 h 8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9" h="839">
                <a:moveTo>
                  <a:pt x="0" y="838"/>
                </a:moveTo>
                <a:lnTo>
                  <a:pt x="938" y="838"/>
                </a:lnTo>
                <a:lnTo>
                  <a:pt x="469" y="0"/>
                </a:lnTo>
                <a:lnTo>
                  <a:pt x="0" y="838"/>
                </a:lnTo>
              </a:path>
            </a:pathLst>
          </a:custGeom>
          <a:solidFill>
            <a:srgbClr val="EAEAEA"/>
          </a:solidFill>
          <a:ln w="635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>
            <a:off x="2765971" y="2962424"/>
            <a:ext cx="3250406" cy="951012"/>
          </a:xfrm>
          <a:custGeom>
            <a:avLst/>
            <a:gdLst>
              <a:gd name="T0" fmla="*/ 0 w 1536"/>
              <a:gd name="T1" fmla="*/ 2147483647 h 533"/>
              <a:gd name="T2" fmla="*/ 2147483647 w 1536"/>
              <a:gd name="T3" fmla="*/ 2147483647 h 533"/>
              <a:gd name="T4" fmla="*/ 2147483647 w 1536"/>
              <a:gd name="T5" fmla="*/ 0 h 533"/>
              <a:gd name="T6" fmla="*/ 2147483647 w 1536"/>
              <a:gd name="T7" fmla="*/ 0 h 533"/>
              <a:gd name="T8" fmla="*/ 0 w 1536"/>
              <a:gd name="T9" fmla="*/ 2147483647 h 5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6"/>
              <a:gd name="T16" fmla="*/ 0 h 533"/>
              <a:gd name="T17" fmla="*/ 1536 w 1536"/>
              <a:gd name="T18" fmla="*/ 533 h 5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6" h="533">
                <a:moveTo>
                  <a:pt x="0" y="532"/>
                </a:moveTo>
                <a:lnTo>
                  <a:pt x="1535" y="532"/>
                </a:lnTo>
                <a:lnTo>
                  <a:pt x="1237" y="0"/>
                </a:lnTo>
                <a:lnTo>
                  <a:pt x="299" y="0"/>
                </a:lnTo>
                <a:lnTo>
                  <a:pt x="0" y="532"/>
                </a:lnTo>
              </a:path>
            </a:pathLst>
          </a:custGeom>
          <a:solidFill>
            <a:srgbClr val="DDDDDD"/>
          </a:solidFill>
          <a:ln w="635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>
            <a:off x="2131963" y="3906738"/>
            <a:ext cx="4516189" cy="952128"/>
          </a:xfrm>
          <a:custGeom>
            <a:avLst/>
            <a:gdLst>
              <a:gd name="T0" fmla="*/ 2147483647 w 2134"/>
              <a:gd name="T1" fmla="*/ 0 h 535"/>
              <a:gd name="T2" fmla="*/ 0 w 2134"/>
              <a:gd name="T3" fmla="*/ 2147483647 h 535"/>
              <a:gd name="T4" fmla="*/ 2147483647 w 2134"/>
              <a:gd name="T5" fmla="*/ 2147483647 h 535"/>
              <a:gd name="T6" fmla="*/ 2147483647 w 2134"/>
              <a:gd name="T7" fmla="*/ 0 h 535"/>
              <a:gd name="T8" fmla="*/ 2147483647 w 2134"/>
              <a:gd name="T9" fmla="*/ 0 h 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4"/>
              <a:gd name="T16" fmla="*/ 0 h 535"/>
              <a:gd name="T17" fmla="*/ 2134 w 2134"/>
              <a:gd name="T18" fmla="*/ 535 h 5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4" h="535">
                <a:moveTo>
                  <a:pt x="299" y="0"/>
                </a:moveTo>
                <a:lnTo>
                  <a:pt x="0" y="534"/>
                </a:lnTo>
                <a:lnTo>
                  <a:pt x="2133" y="534"/>
                </a:lnTo>
                <a:lnTo>
                  <a:pt x="1834" y="0"/>
                </a:lnTo>
                <a:lnTo>
                  <a:pt x="299" y="0"/>
                </a:lnTo>
              </a:path>
            </a:pathLst>
          </a:custGeom>
          <a:solidFill>
            <a:srgbClr val="C0C0C0"/>
          </a:solidFill>
          <a:ln w="635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25609" name="AcnBodyText_ID_307217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320516" y="5045274"/>
            <a:ext cx="2085506" cy="473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FOUNDATIONAL</a:t>
            </a:r>
          </a:p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“Keeping the Lights On”</a:t>
            </a:r>
          </a:p>
        </p:txBody>
      </p:sp>
      <p:sp>
        <p:nvSpPr>
          <p:cNvPr id="25610" name="AcnBodyText_ID_307217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041303" y="4176862"/>
            <a:ext cx="2693045" cy="473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OPERATIONAL</a:t>
            </a:r>
          </a:p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“Helping the Organization Run”</a:t>
            </a:r>
          </a:p>
        </p:txBody>
      </p:sp>
      <p:sp>
        <p:nvSpPr>
          <p:cNvPr id="25611" name="AcnBodyText_ID_307217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018235" y="3263801"/>
            <a:ext cx="2693417" cy="473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PROGRAM</a:t>
            </a:r>
          </a:p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“Improving Program Delivery”</a:t>
            </a:r>
          </a:p>
        </p:txBody>
      </p:sp>
      <p:sp>
        <p:nvSpPr>
          <p:cNvPr id="25612" name="AcnBodyText_ID_307217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040559" y="2427759"/>
            <a:ext cx="2693417" cy="473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BENEFICIARY</a:t>
            </a:r>
          </a:p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“Differentiating”</a:t>
            </a:r>
          </a:p>
        </p:txBody>
      </p:sp>
      <p:sp>
        <p:nvSpPr>
          <p:cNvPr id="25613" name="AutoShape 13"/>
          <p:cNvSpPr>
            <a:spLocks/>
          </p:cNvSpPr>
          <p:nvPr/>
        </p:nvSpPr>
        <p:spPr bwMode="gray">
          <a:xfrm rot="1994430">
            <a:off x="3315147" y="1155279"/>
            <a:ext cx="310307" cy="2896567"/>
          </a:xfrm>
          <a:prstGeom prst="leftBrace">
            <a:avLst>
              <a:gd name="adj1" fmla="val 777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1996" tIns="71996" rIns="71996" bIns="71996" anchor="ctr"/>
          <a:lstStyle/>
          <a:p>
            <a:pPr algn="ctr"/>
            <a:endParaRPr lang="en-US">
              <a:cs typeface="ヒラギノ角ゴ ProN W3"/>
            </a:endParaRPr>
          </a:p>
        </p:txBody>
      </p:sp>
      <p:sp>
        <p:nvSpPr>
          <p:cNvPr id="25614" name="AutoShape 14"/>
          <p:cNvSpPr>
            <a:spLocks/>
          </p:cNvSpPr>
          <p:nvPr/>
        </p:nvSpPr>
        <p:spPr bwMode="gray">
          <a:xfrm rot="1994430">
            <a:off x="1814959" y="3714750"/>
            <a:ext cx="366117" cy="2049363"/>
          </a:xfrm>
          <a:prstGeom prst="leftBrace">
            <a:avLst>
              <a:gd name="adj1" fmla="val 4664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1996" tIns="71996" rIns="71996" bIns="71996" anchor="ctr"/>
          <a:lstStyle/>
          <a:p>
            <a:pPr algn="ctr"/>
            <a:endParaRPr lang="en-US">
              <a:cs typeface="ヒラギノ角ゴ ProN W3"/>
            </a:endParaRPr>
          </a:p>
        </p:txBody>
      </p:sp>
      <p:sp>
        <p:nvSpPr>
          <p:cNvPr id="25615" name="AcnBodyText_ID_531484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140768" y="4358804"/>
            <a:ext cx="709910" cy="216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Efficient</a:t>
            </a:r>
          </a:p>
        </p:txBody>
      </p:sp>
      <p:sp>
        <p:nvSpPr>
          <p:cNvPr id="25616" name="AcnBodyText_ID_53148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2081734" y="2241351"/>
            <a:ext cx="1215553" cy="4330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Competitive </a:t>
            </a:r>
            <a:br>
              <a:rPr lang="en-US" sz="1400" b="1" dirty="0">
                <a:cs typeface="ヒラギノ角ゴ ProN W3"/>
              </a:rPr>
            </a:br>
            <a:r>
              <a:rPr lang="en-US" sz="1400" b="1" dirty="0">
                <a:cs typeface="ヒラギノ角ゴ ProN W3"/>
              </a:rPr>
              <a:t>or Leading</a:t>
            </a:r>
          </a:p>
        </p:txBody>
      </p:sp>
      <p:sp>
        <p:nvSpPr>
          <p:cNvPr id="25617" name="AcnBodyText_ID_531484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175004" y="4572000"/>
            <a:ext cx="1435447" cy="541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600" b="1" dirty="0">
                <a:solidFill>
                  <a:srgbClr val="0000FF"/>
                </a:solidFill>
                <a:cs typeface="ヒラギノ角ゴ ProN W3"/>
              </a:rPr>
              <a:t>Donor &amp; HQ</a:t>
            </a:r>
          </a:p>
          <a:p>
            <a:pPr marL="342665" indent="-342665" algn="ctr" eaLnBrk="0" hangingPunct="0">
              <a:spcBef>
                <a:spcPct val="20000"/>
              </a:spcBef>
            </a:pPr>
            <a:r>
              <a:rPr lang="en-US" sz="1600" b="1" dirty="0">
                <a:solidFill>
                  <a:srgbClr val="0000FF"/>
                </a:solidFill>
                <a:cs typeface="ヒラギノ角ゴ ProN W3"/>
              </a:rPr>
              <a:t> Facing</a:t>
            </a:r>
          </a:p>
        </p:txBody>
      </p:sp>
      <p:sp>
        <p:nvSpPr>
          <p:cNvPr id="25618" name="AcnBodyText_ID_531484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6098977" y="2623096"/>
            <a:ext cx="1597298" cy="4967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600" b="1" dirty="0">
                <a:solidFill>
                  <a:srgbClr val="FF0000"/>
                </a:solidFill>
                <a:cs typeface="ヒラギノ角ゴ ProN W3"/>
              </a:rPr>
              <a:t>Beneficiary &amp; Field Facing</a:t>
            </a: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 rot="-5400000">
            <a:off x="4190815" y="1463638"/>
            <a:ext cx="381744" cy="380628"/>
          </a:xfrm>
          <a:prstGeom prst="leftArrow">
            <a:avLst>
              <a:gd name="adj1" fmla="val 50000"/>
              <a:gd name="adj2" fmla="val 25073"/>
            </a:avLst>
          </a:prstGeom>
          <a:solidFill>
            <a:srgbClr val="CC0000"/>
          </a:solidFill>
          <a:ln w="9525" algn="ctr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/>
            <a:endParaRPr lang="en-US">
              <a:cs typeface="ヒラギノ角ゴ ProN W3"/>
            </a:endParaRPr>
          </a:p>
        </p:txBody>
      </p:sp>
      <p:sp>
        <p:nvSpPr>
          <p:cNvPr id="23" name="AcnBodyText_ID_53148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3661172" y="1066825"/>
            <a:ext cx="1444377" cy="4330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sz="2800" b="1" dirty="0">
                <a:solidFill>
                  <a:srgbClr val="0000CC"/>
                </a:solidFill>
                <a:latin typeface="Calibri" pitchFamily="34" charset="0"/>
                <a:cs typeface="ヒラギノ角ゴ ProN W3"/>
              </a:rPr>
              <a:t>Get in</a:t>
            </a:r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auto">
          <a:xfrm rot="-5400000">
            <a:off x="4191373" y="5715000"/>
            <a:ext cx="533549" cy="533549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CC0000"/>
          </a:solidFill>
          <a:ln w="9525" algn="ctr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/>
            <a:endParaRPr lang="en-US">
              <a:cs typeface="ヒラギノ角ゴ ProN W3"/>
            </a:endParaRPr>
          </a:p>
        </p:txBody>
      </p:sp>
      <p:sp>
        <p:nvSpPr>
          <p:cNvPr id="25" name="AcnBodyText_ID_53148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3733726" y="6248549"/>
            <a:ext cx="1444377" cy="4330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sz="2800" b="1" dirty="0">
                <a:solidFill>
                  <a:srgbClr val="0000CC"/>
                </a:solidFill>
                <a:latin typeface="Calibri" pitchFamily="34" charset="0"/>
                <a:cs typeface="ヒラギノ角ゴ ProN W3"/>
              </a:rPr>
              <a:t>Get out</a:t>
            </a: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60140" y="149061"/>
            <a:ext cx="6847656" cy="1143000"/>
          </a:xfrm>
        </p:spPr>
        <p:txBody>
          <a:bodyPr/>
          <a:lstStyle/>
          <a:p>
            <a:pPr algn="ctr"/>
            <a:r>
              <a:rPr lang="en-US" sz="3200" dirty="0"/>
              <a:t>An </a:t>
            </a:r>
            <a:r>
              <a:rPr lang="en-US" sz="3200" dirty="0" smtClean="0"/>
              <a:t>NGO IT </a:t>
            </a:r>
            <a:r>
              <a:rPr lang="en-US" sz="3200" dirty="0"/>
              <a:t>Strategy </a:t>
            </a:r>
            <a:r>
              <a:rPr lang="en-US" sz="3200" dirty="0" smtClean="0"/>
              <a:t>Approach</a:t>
            </a:r>
            <a:endParaRPr lang="en-US" sz="3200" dirty="0"/>
          </a:p>
        </p:txBody>
      </p:sp>
      <p:sp>
        <p:nvSpPr>
          <p:cNvPr id="26" name="AutoShape 3"/>
          <p:cNvSpPr>
            <a:spLocks noChangeArrowheads="1"/>
          </p:cNvSpPr>
          <p:nvPr/>
        </p:nvSpPr>
        <p:spPr bwMode="gray">
          <a:xfrm>
            <a:off x="539552" y="1754832"/>
            <a:ext cx="808037" cy="4505325"/>
          </a:xfrm>
          <a:prstGeom prst="upArrow">
            <a:avLst>
              <a:gd name="adj1" fmla="val 50102"/>
              <a:gd name="adj2" fmla="val 75736"/>
            </a:avLst>
          </a:prstGeom>
          <a:solidFill>
            <a:srgbClr val="92D050"/>
          </a:solidFill>
          <a:ln w="9525" algn="ctr">
            <a:noFill/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pPr algn="ctr"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endParaRPr lang="en-US" sz="900" b="1" dirty="0">
              <a:ea typeface="MS PGothic" charset="-128"/>
            </a:endParaRPr>
          </a:p>
        </p:txBody>
      </p:sp>
      <p:sp>
        <p:nvSpPr>
          <p:cNvPr id="30" name="AcnBodyText_ID_307207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 rot="-5400000">
            <a:off x="-621964" y="3801280"/>
            <a:ext cx="3122705" cy="2236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400" b="1" dirty="0"/>
              <a:t>Increasing Impact for Beneficiaries</a:t>
            </a:r>
          </a:p>
        </p:txBody>
      </p:sp>
      <p:sp>
        <p:nvSpPr>
          <p:cNvPr id="28" name="AcnBodyText_ID_531484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 rot="16200000">
            <a:off x="-252536" y="3935745"/>
            <a:ext cx="1444377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sz="2800" b="1" dirty="0">
                <a:solidFill>
                  <a:srgbClr val="0000CC"/>
                </a:solidFill>
                <a:latin typeface="Calibri" pitchFamily="34" charset="0"/>
                <a:cs typeface="ヒラギノ角ゴ ProN W3"/>
              </a:rPr>
              <a:t>Move up</a:t>
            </a:r>
          </a:p>
        </p:txBody>
      </p:sp>
      <p:sp>
        <p:nvSpPr>
          <p:cNvPr id="31" name="Slide Number Placeholder 2"/>
          <p:cNvSpPr txBox="1">
            <a:spLocks/>
          </p:cNvSpPr>
          <p:nvPr/>
        </p:nvSpPr>
        <p:spPr>
          <a:xfrm>
            <a:off x="7772400" y="6248400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07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cnBodyText_ID_307207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rot="-5400000">
            <a:off x="-770743" y="3317938"/>
            <a:ext cx="2992561" cy="216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solidFill>
                  <a:schemeClr val="bg1"/>
                </a:solidFill>
                <a:cs typeface="ヒラギノ角ゴ ProN W3"/>
              </a:rPr>
              <a:t>Increasing Impact for Beneficiaries</a:t>
            </a:r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>
            <a:off x="1559348" y="4853285"/>
            <a:ext cx="5663654" cy="861715"/>
          </a:xfrm>
          <a:custGeom>
            <a:avLst/>
            <a:gdLst>
              <a:gd name="T0" fmla="*/ 2147483647 w 2676"/>
              <a:gd name="T1" fmla="*/ 0 h 484"/>
              <a:gd name="T2" fmla="*/ 0 w 2676"/>
              <a:gd name="T3" fmla="*/ 2147483647 h 484"/>
              <a:gd name="T4" fmla="*/ 2147483647 w 2676"/>
              <a:gd name="T5" fmla="*/ 2147483647 h 484"/>
              <a:gd name="T6" fmla="*/ 2147483647 w 2676"/>
              <a:gd name="T7" fmla="*/ 0 h 484"/>
              <a:gd name="T8" fmla="*/ 2147483647 w 2676"/>
              <a:gd name="T9" fmla="*/ 0 h 4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6"/>
              <a:gd name="T16" fmla="*/ 0 h 484"/>
              <a:gd name="T17" fmla="*/ 2676 w 2676"/>
              <a:gd name="T18" fmla="*/ 484 h 4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6" h="484">
                <a:moveTo>
                  <a:pt x="271" y="0"/>
                </a:moveTo>
                <a:lnTo>
                  <a:pt x="0" y="483"/>
                </a:lnTo>
                <a:lnTo>
                  <a:pt x="2675" y="483"/>
                </a:lnTo>
                <a:lnTo>
                  <a:pt x="2404" y="0"/>
                </a:lnTo>
                <a:lnTo>
                  <a:pt x="271" y="0"/>
                </a:lnTo>
              </a:path>
            </a:pathLst>
          </a:custGeom>
          <a:solidFill>
            <a:srgbClr val="969696"/>
          </a:solidFill>
          <a:ln w="635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25606" name="Freeform 6"/>
          <p:cNvSpPr>
            <a:spLocks/>
          </p:cNvSpPr>
          <p:nvPr/>
        </p:nvSpPr>
        <p:spPr bwMode="auto">
          <a:xfrm>
            <a:off x="3397746" y="1473399"/>
            <a:ext cx="1986855" cy="1493490"/>
          </a:xfrm>
          <a:custGeom>
            <a:avLst/>
            <a:gdLst>
              <a:gd name="T0" fmla="*/ 0 w 939"/>
              <a:gd name="T1" fmla="*/ 2147483647 h 839"/>
              <a:gd name="T2" fmla="*/ 2147483647 w 939"/>
              <a:gd name="T3" fmla="*/ 2147483647 h 839"/>
              <a:gd name="T4" fmla="*/ 2147483647 w 939"/>
              <a:gd name="T5" fmla="*/ 0 h 839"/>
              <a:gd name="T6" fmla="*/ 0 w 939"/>
              <a:gd name="T7" fmla="*/ 2147483647 h 839"/>
              <a:gd name="T8" fmla="*/ 0 60000 65536"/>
              <a:gd name="T9" fmla="*/ 0 60000 65536"/>
              <a:gd name="T10" fmla="*/ 0 60000 65536"/>
              <a:gd name="T11" fmla="*/ 0 60000 65536"/>
              <a:gd name="T12" fmla="*/ 0 w 939"/>
              <a:gd name="T13" fmla="*/ 0 h 839"/>
              <a:gd name="T14" fmla="*/ 939 w 939"/>
              <a:gd name="T15" fmla="*/ 839 h 8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9" h="839">
                <a:moveTo>
                  <a:pt x="0" y="838"/>
                </a:moveTo>
                <a:lnTo>
                  <a:pt x="938" y="838"/>
                </a:lnTo>
                <a:lnTo>
                  <a:pt x="469" y="0"/>
                </a:lnTo>
                <a:lnTo>
                  <a:pt x="0" y="838"/>
                </a:lnTo>
              </a:path>
            </a:pathLst>
          </a:custGeom>
          <a:solidFill>
            <a:srgbClr val="EAEAEA"/>
          </a:solidFill>
          <a:ln w="635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>
            <a:off x="2765971" y="2962424"/>
            <a:ext cx="3250406" cy="951012"/>
          </a:xfrm>
          <a:custGeom>
            <a:avLst/>
            <a:gdLst>
              <a:gd name="T0" fmla="*/ 0 w 1536"/>
              <a:gd name="T1" fmla="*/ 2147483647 h 533"/>
              <a:gd name="T2" fmla="*/ 2147483647 w 1536"/>
              <a:gd name="T3" fmla="*/ 2147483647 h 533"/>
              <a:gd name="T4" fmla="*/ 2147483647 w 1536"/>
              <a:gd name="T5" fmla="*/ 0 h 533"/>
              <a:gd name="T6" fmla="*/ 2147483647 w 1536"/>
              <a:gd name="T7" fmla="*/ 0 h 533"/>
              <a:gd name="T8" fmla="*/ 0 w 1536"/>
              <a:gd name="T9" fmla="*/ 2147483647 h 5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6"/>
              <a:gd name="T16" fmla="*/ 0 h 533"/>
              <a:gd name="T17" fmla="*/ 1536 w 1536"/>
              <a:gd name="T18" fmla="*/ 533 h 5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6" h="533">
                <a:moveTo>
                  <a:pt x="0" y="532"/>
                </a:moveTo>
                <a:lnTo>
                  <a:pt x="1535" y="532"/>
                </a:lnTo>
                <a:lnTo>
                  <a:pt x="1237" y="0"/>
                </a:lnTo>
                <a:lnTo>
                  <a:pt x="299" y="0"/>
                </a:lnTo>
                <a:lnTo>
                  <a:pt x="0" y="532"/>
                </a:lnTo>
              </a:path>
            </a:pathLst>
          </a:custGeom>
          <a:solidFill>
            <a:srgbClr val="DDDDDD"/>
          </a:solidFill>
          <a:ln w="635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>
            <a:off x="2131963" y="3906738"/>
            <a:ext cx="4516189" cy="952128"/>
          </a:xfrm>
          <a:custGeom>
            <a:avLst/>
            <a:gdLst>
              <a:gd name="T0" fmla="*/ 2147483647 w 2134"/>
              <a:gd name="T1" fmla="*/ 0 h 535"/>
              <a:gd name="T2" fmla="*/ 0 w 2134"/>
              <a:gd name="T3" fmla="*/ 2147483647 h 535"/>
              <a:gd name="T4" fmla="*/ 2147483647 w 2134"/>
              <a:gd name="T5" fmla="*/ 2147483647 h 535"/>
              <a:gd name="T6" fmla="*/ 2147483647 w 2134"/>
              <a:gd name="T7" fmla="*/ 0 h 535"/>
              <a:gd name="T8" fmla="*/ 2147483647 w 2134"/>
              <a:gd name="T9" fmla="*/ 0 h 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4"/>
              <a:gd name="T16" fmla="*/ 0 h 535"/>
              <a:gd name="T17" fmla="*/ 2134 w 2134"/>
              <a:gd name="T18" fmla="*/ 535 h 5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4" h="535">
                <a:moveTo>
                  <a:pt x="299" y="0"/>
                </a:moveTo>
                <a:lnTo>
                  <a:pt x="0" y="534"/>
                </a:lnTo>
                <a:lnTo>
                  <a:pt x="2133" y="534"/>
                </a:lnTo>
                <a:lnTo>
                  <a:pt x="1834" y="0"/>
                </a:lnTo>
                <a:lnTo>
                  <a:pt x="299" y="0"/>
                </a:lnTo>
              </a:path>
            </a:pathLst>
          </a:custGeom>
          <a:solidFill>
            <a:srgbClr val="C0C0C0"/>
          </a:solidFill>
          <a:ln w="635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25609" name="AcnBodyText_ID_307217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320516" y="5045274"/>
            <a:ext cx="2085506" cy="473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FOUNDATIONAL</a:t>
            </a:r>
          </a:p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“Keeping the Lights On”</a:t>
            </a:r>
          </a:p>
        </p:txBody>
      </p:sp>
      <p:sp>
        <p:nvSpPr>
          <p:cNvPr id="25610" name="AcnBodyText_ID_307217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041303" y="4176862"/>
            <a:ext cx="2693045" cy="473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OPERATIONAL</a:t>
            </a:r>
          </a:p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“Helping the Organization Run”</a:t>
            </a:r>
          </a:p>
        </p:txBody>
      </p:sp>
      <p:sp>
        <p:nvSpPr>
          <p:cNvPr id="25611" name="AcnBodyText_ID_307217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018235" y="3263801"/>
            <a:ext cx="2693417" cy="473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PROGRAM</a:t>
            </a:r>
          </a:p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“Improving Program Delivery”</a:t>
            </a:r>
          </a:p>
        </p:txBody>
      </p:sp>
      <p:sp>
        <p:nvSpPr>
          <p:cNvPr id="25612" name="AcnBodyText_ID_307217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040559" y="2427759"/>
            <a:ext cx="2693417" cy="473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BENEFICIARY</a:t>
            </a:r>
          </a:p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“Differentiating”</a:t>
            </a:r>
          </a:p>
        </p:txBody>
      </p:sp>
      <p:sp>
        <p:nvSpPr>
          <p:cNvPr id="25613" name="AutoShape 13"/>
          <p:cNvSpPr>
            <a:spLocks/>
          </p:cNvSpPr>
          <p:nvPr/>
        </p:nvSpPr>
        <p:spPr bwMode="gray">
          <a:xfrm rot="1994430">
            <a:off x="3315147" y="1155279"/>
            <a:ext cx="310307" cy="2896567"/>
          </a:xfrm>
          <a:prstGeom prst="leftBrace">
            <a:avLst>
              <a:gd name="adj1" fmla="val 777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1996" tIns="71996" rIns="71996" bIns="71996" anchor="ctr"/>
          <a:lstStyle/>
          <a:p>
            <a:pPr algn="ctr"/>
            <a:endParaRPr lang="en-US">
              <a:cs typeface="ヒラギノ角ゴ ProN W3"/>
            </a:endParaRPr>
          </a:p>
        </p:txBody>
      </p:sp>
      <p:sp>
        <p:nvSpPr>
          <p:cNvPr id="25614" name="AutoShape 14"/>
          <p:cNvSpPr>
            <a:spLocks/>
          </p:cNvSpPr>
          <p:nvPr/>
        </p:nvSpPr>
        <p:spPr bwMode="gray">
          <a:xfrm rot="1994430">
            <a:off x="1814959" y="3714750"/>
            <a:ext cx="366117" cy="2049363"/>
          </a:xfrm>
          <a:prstGeom prst="leftBrace">
            <a:avLst>
              <a:gd name="adj1" fmla="val 4664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1996" tIns="71996" rIns="71996" bIns="71996" anchor="ctr"/>
          <a:lstStyle/>
          <a:p>
            <a:pPr algn="ctr"/>
            <a:endParaRPr lang="en-US">
              <a:cs typeface="ヒラギノ角ゴ ProN W3"/>
            </a:endParaRPr>
          </a:p>
        </p:txBody>
      </p:sp>
      <p:sp>
        <p:nvSpPr>
          <p:cNvPr id="25615" name="AcnBodyText_ID_531484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140768" y="4358804"/>
            <a:ext cx="709910" cy="216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Efficient</a:t>
            </a:r>
          </a:p>
        </p:txBody>
      </p:sp>
      <p:sp>
        <p:nvSpPr>
          <p:cNvPr id="25616" name="AcnBodyText_ID_53148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2081734" y="2241351"/>
            <a:ext cx="1215553" cy="4330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Competitive </a:t>
            </a:r>
            <a:br>
              <a:rPr lang="en-US" sz="1400" b="1" dirty="0">
                <a:cs typeface="ヒラギノ角ゴ ProN W3"/>
              </a:rPr>
            </a:br>
            <a:r>
              <a:rPr lang="en-US" sz="1400" b="1" dirty="0">
                <a:cs typeface="ヒラギノ角ゴ ProN W3"/>
              </a:rPr>
              <a:t>or Leading</a:t>
            </a:r>
          </a:p>
        </p:txBody>
      </p:sp>
      <p:sp>
        <p:nvSpPr>
          <p:cNvPr id="25618" name="AcnBodyText_ID_531484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007150" y="1772816"/>
            <a:ext cx="1597298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US" sz="1600" b="1" dirty="0">
                <a:solidFill>
                  <a:srgbClr val="FF0000"/>
                </a:solidFill>
                <a:cs typeface="ヒラギノ角ゴ ProN W3"/>
              </a:rPr>
              <a:t>SMS (TERA)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1600" b="1" dirty="0">
                <a:solidFill>
                  <a:srgbClr val="FF0000"/>
                </a:solidFill>
                <a:cs typeface="ヒラギノ角ゴ ProN W3"/>
              </a:rPr>
              <a:t>First-Aid app</a:t>
            </a: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036712" y="116632"/>
            <a:ext cx="6847656" cy="1143000"/>
          </a:xfrm>
        </p:spPr>
        <p:txBody>
          <a:bodyPr/>
          <a:lstStyle/>
          <a:p>
            <a:pPr algn="ctr"/>
            <a:r>
              <a:rPr lang="en-US" sz="3200" dirty="0"/>
              <a:t>The Relevant Technologies</a:t>
            </a:r>
          </a:p>
        </p:txBody>
      </p:sp>
      <p:sp>
        <p:nvSpPr>
          <p:cNvPr id="26" name="AutoShape 3"/>
          <p:cNvSpPr>
            <a:spLocks noChangeArrowheads="1"/>
          </p:cNvSpPr>
          <p:nvPr/>
        </p:nvSpPr>
        <p:spPr bwMode="gray">
          <a:xfrm>
            <a:off x="539552" y="1754832"/>
            <a:ext cx="808037" cy="4505325"/>
          </a:xfrm>
          <a:prstGeom prst="upArrow">
            <a:avLst>
              <a:gd name="adj1" fmla="val 50102"/>
              <a:gd name="adj2" fmla="val 75736"/>
            </a:avLst>
          </a:prstGeom>
          <a:solidFill>
            <a:srgbClr val="92D050"/>
          </a:solidFill>
          <a:ln w="9525" algn="ctr">
            <a:noFill/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pPr algn="ctr"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endParaRPr lang="en-US" sz="900" b="1" dirty="0">
              <a:ea typeface="MS PGothic" charset="-128"/>
            </a:endParaRPr>
          </a:p>
        </p:txBody>
      </p:sp>
      <p:sp>
        <p:nvSpPr>
          <p:cNvPr id="30" name="AcnBodyText_ID_30720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 rot="-5400000">
            <a:off x="-621964" y="3801280"/>
            <a:ext cx="3122705" cy="2236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400" b="1" dirty="0"/>
              <a:t>Increasing Impact for Beneficiaries</a:t>
            </a:r>
          </a:p>
        </p:txBody>
      </p:sp>
      <p:sp>
        <p:nvSpPr>
          <p:cNvPr id="31" name="AcnBodyText_ID_53148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000391" y="2376946"/>
            <a:ext cx="1597298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US" sz="1600" b="1" dirty="0">
                <a:solidFill>
                  <a:srgbClr val="FF0000"/>
                </a:solidFill>
                <a:cs typeface="ヒラギノ角ゴ ProN W3"/>
              </a:rPr>
              <a:t>Volunteer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1600" b="1" dirty="0">
                <a:solidFill>
                  <a:srgbClr val="FF0000"/>
                </a:solidFill>
                <a:cs typeface="ヒラギノ角ゴ ProN W3"/>
              </a:rPr>
              <a:t>Engagement</a:t>
            </a:r>
          </a:p>
        </p:txBody>
      </p:sp>
      <p:sp>
        <p:nvSpPr>
          <p:cNvPr id="32" name="AcnBodyText_ID_53148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7000391" y="3073428"/>
            <a:ext cx="1597298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US" sz="1600" b="1" dirty="0">
                <a:solidFill>
                  <a:srgbClr val="FF0000"/>
                </a:solidFill>
                <a:cs typeface="ヒラギノ角ゴ ProN W3"/>
              </a:rPr>
              <a:t>Surveys 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1600" b="1" dirty="0">
                <a:solidFill>
                  <a:srgbClr val="FF0000"/>
                </a:solidFill>
                <a:cs typeface="ヒラギノ角ゴ ProN W3"/>
              </a:rPr>
              <a:t>(ODK, RAMP)</a:t>
            </a:r>
          </a:p>
        </p:txBody>
      </p:sp>
      <p:sp>
        <p:nvSpPr>
          <p:cNvPr id="33" name="AcnBodyText_ID_531484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7020272" y="4005064"/>
            <a:ext cx="1597298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US" sz="1600" b="1" dirty="0">
                <a:solidFill>
                  <a:srgbClr val="FF0000"/>
                </a:solidFill>
                <a:cs typeface="ヒラギノ角ゴ ProN W3"/>
              </a:rPr>
              <a:t>Finance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1600" b="1" dirty="0">
                <a:solidFill>
                  <a:srgbClr val="FF0000"/>
                </a:solidFill>
                <a:cs typeface="ヒラギノ角ゴ ProN W3"/>
              </a:rPr>
              <a:t>HR, CRM</a:t>
            </a:r>
          </a:p>
        </p:txBody>
      </p:sp>
      <p:sp>
        <p:nvSpPr>
          <p:cNvPr id="34" name="AcnBodyText_ID_531484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7020272" y="4941168"/>
            <a:ext cx="1597298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US" sz="1600" b="1" dirty="0">
                <a:solidFill>
                  <a:srgbClr val="0070C0"/>
                </a:solidFill>
                <a:cs typeface="ヒラギノ角ゴ ProN W3"/>
              </a:rPr>
              <a:t>Mobiles, </a:t>
            </a:r>
            <a:r>
              <a:rPr lang="en-US" sz="1600" b="1" dirty="0">
                <a:solidFill>
                  <a:srgbClr val="FF0000"/>
                </a:solidFill>
                <a:cs typeface="ヒラギノ角ゴ ProN W3"/>
              </a:rPr>
              <a:t>Laptops,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1600" b="1" dirty="0">
                <a:solidFill>
                  <a:srgbClr val="FF0000"/>
                </a:solidFill>
                <a:cs typeface="ヒラギノ角ゴ ProN W3"/>
              </a:rPr>
              <a:t>Servers</a:t>
            </a: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7772400" y="6248400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84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636912"/>
            <a:ext cx="6858000" cy="1143000"/>
          </a:xfrm>
        </p:spPr>
        <p:txBody>
          <a:bodyPr/>
          <a:lstStyle/>
          <a:p>
            <a:pPr algn="r"/>
            <a:r>
              <a:rPr lang="en-US" dirty="0" smtClean="0"/>
              <a:t>38 and 5</a:t>
            </a:r>
            <a:br>
              <a:rPr lang="en-US" dirty="0" smtClean="0"/>
            </a:br>
            <a:r>
              <a:rPr lang="en-US" dirty="0" smtClean="0"/>
              <a:t>14 by 38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0"/>
          <a:stretch/>
        </p:blipFill>
        <p:spPr>
          <a:xfrm>
            <a:off x="13542" y="2867219"/>
            <a:ext cx="3334322" cy="4018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354" b="3008"/>
          <a:stretch/>
        </p:blipFill>
        <p:spPr>
          <a:xfrm>
            <a:off x="4928001" y="4075551"/>
            <a:ext cx="4211960" cy="278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4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50838"/>
            <a:ext cx="8219256" cy="2286074"/>
          </a:xfrm>
        </p:spPr>
        <p:txBody>
          <a:bodyPr/>
          <a:lstStyle/>
          <a:p>
            <a:pPr algn="r"/>
            <a:r>
              <a:rPr lang="en-US" sz="4800" dirty="0">
                <a:solidFill>
                  <a:schemeClr val="bg1"/>
                </a:solidFill>
              </a:rPr>
              <a:t>Control of the IT Stack 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Has Changed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348880"/>
            <a:ext cx="7787208" cy="3518520"/>
          </a:xfrm>
        </p:spPr>
        <p:txBody>
          <a:bodyPr/>
          <a:lstStyle/>
          <a:p>
            <a:pPr marL="0" indent="0" algn="r"/>
            <a:endParaRPr lang="en-GB" sz="2800" dirty="0">
              <a:solidFill>
                <a:schemeClr val="bg1"/>
              </a:solidFill>
            </a:endParaRPr>
          </a:p>
          <a:p>
            <a:pPr marL="0" indent="0" algn="r"/>
            <a:endParaRPr lang="en-GB" sz="2800" dirty="0">
              <a:solidFill>
                <a:schemeClr val="bg1"/>
              </a:solidFill>
            </a:endParaRPr>
          </a:p>
          <a:p>
            <a:pPr marL="0" indent="0" algn="r"/>
            <a:r>
              <a:rPr lang="en-GB" sz="2800" dirty="0">
                <a:solidFill>
                  <a:schemeClr val="bg1"/>
                </a:solidFill>
              </a:rPr>
              <a:t>“</a:t>
            </a:r>
            <a:r>
              <a:rPr lang="en-GB" sz="2800" dirty="0"/>
              <a:t>Historically, IT has not only controlled the hardware and software in the data </a:t>
            </a:r>
            <a:r>
              <a:rPr lang="en-GB" sz="2800" dirty="0" err="1"/>
              <a:t>center</a:t>
            </a:r>
            <a:r>
              <a:rPr lang="en-GB" sz="2800" dirty="0"/>
              <a:t>, but also the delivery channels for connecting end users to data </a:t>
            </a:r>
            <a:r>
              <a:rPr lang="en-GB" sz="2800" dirty="0" err="1"/>
              <a:t>center</a:t>
            </a:r>
            <a:r>
              <a:rPr lang="en-GB" sz="2800" dirty="0"/>
              <a:t> resources.</a:t>
            </a:r>
            <a:r>
              <a:rPr lang="en-GB" sz="2800" dirty="0">
                <a:solidFill>
                  <a:schemeClr val="bg1"/>
                </a:solidFill>
              </a:rPr>
              <a:t>”</a:t>
            </a:r>
            <a:r>
              <a:rPr lang="en-GB" sz="2800" dirty="0"/>
              <a:t> </a:t>
            </a:r>
          </a:p>
          <a:p>
            <a:pPr marL="0" indent="0" algn="r"/>
            <a:r>
              <a:rPr lang="en-GB" i="1" dirty="0"/>
              <a:t>--Mark Settle</a:t>
            </a:r>
            <a:endParaRPr lang="en-US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772400" y="6248400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62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Innovation at the margins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51896" y="1844824"/>
          <a:ext cx="62400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6133" y="1772816"/>
            <a:ext cx="3610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Historical IT </a:t>
            </a:r>
          </a:p>
          <a:p>
            <a:r>
              <a:rPr lang="en-US" sz="2400" i="1" dirty="0"/>
              <a:t>all components provided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99824" y="2636912"/>
            <a:ext cx="36086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Current </a:t>
            </a:r>
            <a:endParaRPr lang="en-US" sz="2400" i="1" u="sng" dirty="0">
              <a:solidFill>
                <a:srgbClr val="FF0000"/>
              </a:solidFill>
            </a:endParaRPr>
          </a:p>
          <a:p>
            <a:r>
              <a:rPr lang="en-US" sz="2400" i="1" dirty="0"/>
              <a:t>Users bring </a:t>
            </a:r>
          </a:p>
          <a:p>
            <a:r>
              <a:rPr lang="en-US" sz="2400" i="1" dirty="0"/>
              <a:t>their own devices &amp; apps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99824" y="3812847"/>
            <a:ext cx="2988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Future</a:t>
            </a:r>
            <a:r>
              <a:rPr lang="en-US" sz="2400" b="1" i="1" u="sng" dirty="0">
                <a:solidFill>
                  <a:srgbClr val="FF0000"/>
                </a:solidFill>
              </a:rPr>
              <a:t> </a:t>
            </a:r>
            <a:r>
              <a:rPr lang="en-US" sz="2400" b="1" i="1" u="sng" dirty="0"/>
              <a:t> </a:t>
            </a:r>
            <a:endParaRPr lang="en-US" sz="2400" i="1" u="sng" dirty="0"/>
          </a:p>
          <a:p>
            <a:r>
              <a:rPr lang="en-US" sz="2400" i="1" dirty="0"/>
              <a:t>Users bring </a:t>
            </a:r>
          </a:p>
          <a:p>
            <a:r>
              <a:rPr lang="en-US" sz="2400" i="1" dirty="0"/>
              <a:t>their own networks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004224" y="1844824"/>
            <a:ext cx="2461320" cy="90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04224" y="3861048"/>
            <a:ext cx="2495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04224" y="3212976"/>
            <a:ext cx="248190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3"/>
          <p:cNvSpPr>
            <a:spLocks noChangeArrowheads="1"/>
          </p:cNvSpPr>
          <p:nvPr/>
        </p:nvSpPr>
        <p:spPr bwMode="gray">
          <a:xfrm rot="10800000">
            <a:off x="227289" y="2060848"/>
            <a:ext cx="808037" cy="3960440"/>
          </a:xfrm>
          <a:prstGeom prst="upArrow">
            <a:avLst>
              <a:gd name="adj1" fmla="val 50102"/>
              <a:gd name="adj2" fmla="val 75736"/>
            </a:avLst>
          </a:prstGeom>
          <a:solidFill>
            <a:srgbClr val="92D050"/>
          </a:solidFill>
          <a:ln w="9525" algn="ctr">
            <a:noFill/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pPr algn="ctr"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endParaRPr lang="en-US" sz="900" b="1" dirty="0">
              <a:ea typeface="MS PGothic" charset="-128"/>
            </a:endParaRPr>
          </a:p>
        </p:txBody>
      </p:sp>
      <p:sp>
        <p:nvSpPr>
          <p:cNvPr id="15" name="AcnBodyText_ID_307207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rot="5400000">
            <a:off x="-934226" y="3936585"/>
            <a:ext cx="3122705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b="1" dirty="0">
                <a:solidFill>
                  <a:schemeClr val="bg1"/>
                </a:solidFill>
              </a:rPr>
              <a:t>Consumer Trends</a:t>
            </a: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7772400" y="6248400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7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-468559" y="1916832"/>
          <a:ext cx="62400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Innovation at the margins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8065" y="2348880"/>
            <a:ext cx="38884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Local innovation</a:t>
            </a:r>
          </a:p>
          <a:p>
            <a:r>
              <a:rPr lang="en-US" sz="2800" i="1" dirty="0"/>
              <a:t>more likely and sustainable at the outer</a:t>
            </a:r>
          </a:p>
          <a:p>
            <a:r>
              <a:rPr lang="en-US" sz="2800" i="1" dirty="0"/>
              <a:t>layers of IT delivery</a:t>
            </a:r>
          </a:p>
        </p:txBody>
      </p:sp>
      <p:sp>
        <p:nvSpPr>
          <p:cNvPr id="3" name="Right Brace 2"/>
          <p:cNvSpPr/>
          <p:nvPr/>
        </p:nvSpPr>
        <p:spPr>
          <a:xfrm>
            <a:off x="4355977" y="2348880"/>
            <a:ext cx="720080" cy="1728192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7772400" y="6248400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43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/>
          </p:nvPr>
        </p:nvGraphicFramePr>
        <p:xfrm>
          <a:off x="-468560" y="1916832"/>
          <a:ext cx="62400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Innovation at the margins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2080" y="2852936"/>
            <a:ext cx="37444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Standard core</a:t>
            </a:r>
          </a:p>
          <a:p>
            <a:r>
              <a:rPr lang="en-US" sz="2800" i="1" dirty="0"/>
              <a:t>It is unlikely</a:t>
            </a:r>
          </a:p>
          <a:p>
            <a:r>
              <a:rPr lang="en-US" sz="2800" i="1" dirty="0"/>
              <a:t>users will have or should have their own Finance, HR, Supply Chain, and Legal applications and data</a:t>
            </a:r>
          </a:p>
        </p:txBody>
      </p:sp>
      <p:sp>
        <p:nvSpPr>
          <p:cNvPr id="7" name="Right Brace 6"/>
          <p:cNvSpPr/>
          <p:nvPr/>
        </p:nvSpPr>
        <p:spPr>
          <a:xfrm>
            <a:off x="3923928" y="3999993"/>
            <a:ext cx="1152128" cy="2160240"/>
          </a:xfrm>
          <a:prstGeom prst="rightBrace">
            <a:avLst>
              <a:gd name="adj1" fmla="val 8333"/>
              <a:gd name="adj2" fmla="val 5000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7772400" y="6248400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/>
          </p:nvPr>
        </p:nvGraphicFramePr>
        <p:xfrm>
          <a:off x="-468560" y="1916832"/>
          <a:ext cx="62400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at the margins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4088" y="4421430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External crowd-sourced data </a:t>
            </a:r>
          </a:p>
          <a:p>
            <a:r>
              <a:rPr lang="en-US" sz="2800" i="1" dirty="0"/>
              <a:t>pushing the internal data paradigm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713483" y="6165304"/>
            <a:ext cx="257859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2"/>
          <p:cNvSpPr txBox="1">
            <a:spLocks/>
          </p:cNvSpPr>
          <p:nvPr/>
        </p:nvSpPr>
        <p:spPr>
          <a:xfrm>
            <a:off x="7772400" y="6248400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61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 algn="l"/>
            <a:r>
              <a:rPr lang="en-US" sz="3200" dirty="0" smtClean="0"/>
              <a:t>1</a:t>
            </a:r>
            <a:r>
              <a:rPr lang="en-US" sz="3200" dirty="0"/>
              <a:t>.	From the supply side of relief to the consumer side </a:t>
            </a:r>
            <a:br>
              <a:rPr lang="en-US" sz="3200" dirty="0"/>
            </a:br>
            <a:r>
              <a:rPr lang="en-US" sz="3200" dirty="0"/>
              <a:t>(rise of the beneficiary)</a:t>
            </a:r>
          </a:p>
        </p:txBody>
      </p:sp>
    </p:spTree>
    <p:extLst>
      <p:ext uri="{BB962C8B-B14F-4D97-AF65-F5344CB8AC3E}">
        <p14:creationId xmlns:p14="http://schemas.microsoft.com/office/powerpoint/2010/main" val="408838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4624"/>
            <a:ext cx="8062051" cy="6781465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8316416" y="3356992"/>
            <a:ext cx="576064" cy="216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8316416" y="4653136"/>
            <a:ext cx="576064" cy="216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7772400" y="6248400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73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264" y="2540132"/>
            <a:ext cx="5368592" cy="2517962"/>
          </a:xfrm>
          <a:prstGeom prst="rect">
            <a:avLst/>
          </a:prstGeom>
        </p:spPr>
      </p:pic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14264" y="552798"/>
            <a:ext cx="6945288" cy="715962"/>
          </a:xfrm>
        </p:spPr>
        <p:txBody>
          <a:bodyPr/>
          <a:lstStyle/>
          <a:p>
            <a:r>
              <a:rPr lang="en-US" sz="3600" b="1" dirty="0"/>
              <a:t>Technologies are Shifting…</a:t>
            </a:r>
          </a:p>
        </p:txBody>
      </p:sp>
      <p:sp>
        <p:nvSpPr>
          <p:cNvPr id="705539" name="Text Box 3"/>
          <p:cNvSpPr txBox="1">
            <a:spLocks noChangeArrowheads="1"/>
          </p:cNvSpPr>
          <p:nvPr/>
        </p:nvSpPr>
        <p:spPr bwMode="auto">
          <a:xfrm>
            <a:off x="4441015" y="5661248"/>
            <a:ext cx="29738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chemeClr val="tx1"/>
                </a:solidFill>
                <a:latin typeface="Arial" charset="0"/>
              </a:rPr>
              <a:t>Ranking factors 1-4, 1=highest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907704" y="4365104"/>
            <a:ext cx="5616624" cy="72008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7772400" y="6248400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1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by 2020, the Digital Divide is still a problem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47565"/>
            <a:ext cx="8370786" cy="5166128"/>
          </a:xfrm>
          <a:prstGeom prst="rect">
            <a:avLst/>
          </a:prstGeom>
        </p:spPr>
      </p:pic>
      <p:sp>
        <p:nvSpPr>
          <p:cNvPr id="3" name="Right Brace 2"/>
          <p:cNvSpPr/>
          <p:nvPr/>
        </p:nvSpPr>
        <p:spPr>
          <a:xfrm>
            <a:off x="6228184" y="3140968"/>
            <a:ext cx="216024" cy="648072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49161" y="3068960"/>
            <a:ext cx="2603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</a:rPr>
              <a:t>The </a:t>
            </a:r>
            <a:r>
              <a:rPr lang="en-US" sz="1600" b="1" i="1" u="sng" dirty="0">
                <a:solidFill>
                  <a:srgbClr val="FF0000"/>
                </a:solidFill>
              </a:rPr>
              <a:t>Future </a:t>
            </a:r>
            <a:r>
              <a:rPr lang="en-US" sz="1600" b="1" i="1" dirty="0">
                <a:solidFill>
                  <a:srgbClr val="FF0000"/>
                </a:solidFill>
              </a:rPr>
              <a:t>Digital Divide</a:t>
            </a: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7772400" y="6248400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7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276872"/>
            <a:ext cx="7722096" cy="1719064"/>
          </a:xfrm>
        </p:spPr>
        <p:txBody>
          <a:bodyPr/>
          <a:lstStyle/>
          <a:p>
            <a:r>
              <a:rPr lang="en-US" sz="4000" dirty="0"/>
              <a:t>We need to meet people where they are, with the technology they have </a:t>
            </a:r>
            <a:r>
              <a:rPr lang="en-US" sz="4000" dirty="0" smtClean="0"/>
              <a:t>adopted.</a:t>
            </a:r>
            <a:endParaRPr lang="en-US" sz="4000" dirty="0"/>
          </a:p>
        </p:txBody>
      </p:sp>
      <p:sp>
        <p:nvSpPr>
          <p:cNvPr id="3" name="Slide Number Placeholder 2"/>
          <p:cNvSpPr txBox="1">
            <a:spLocks/>
          </p:cNvSpPr>
          <p:nvPr/>
        </p:nvSpPr>
        <p:spPr>
          <a:xfrm>
            <a:off x="7772400" y="6248400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3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676400"/>
            <a:ext cx="6858000" cy="4560912"/>
          </a:xfrm>
        </p:spPr>
        <p:txBody>
          <a:bodyPr/>
          <a:lstStyle/>
          <a:p>
            <a:pPr marL="0" indent="0"/>
            <a:r>
              <a:rPr lang="en-US" sz="4400" dirty="0">
                <a:solidFill>
                  <a:schemeClr val="bg1"/>
                </a:solidFill>
              </a:rPr>
              <a:t>Thesis </a:t>
            </a:r>
          </a:p>
          <a:p>
            <a:pPr marL="0" indent="0"/>
            <a:endParaRPr lang="en-US" sz="3200" i="1" dirty="0">
              <a:solidFill>
                <a:schemeClr val="bg1"/>
              </a:solidFill>
            </a:endParaRPr>
          </a:p>
          <a:p>
            <a:pPr marL="465138" indent="0"/>
            <a:r>
              <a:rPr lang="en-US" sz="3200" i="1" dirty="0">
                <a:solidFill>
                  <a:schemeClr val="bg1"/>
                </a:solidFill>
              </a:rPr>
              <a:t>If we look at the characteristics of disaster response, we can gain insights in how to move forward in the midst of disruptive change in our organizations.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75656" y="3068960"/>
            <a:ext cx="0" cy="3024336"/>
          </a:xfrm>
          <a:prstGeom prst="line">
            <a:avLst/>
          </a:prstGeom>
          <a:ln w="762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72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/>
              <a:t>The Internet Highway in Rural Africa</a:t>
            </a:r>
          </a:p>
        </p:txBody>
      </p:sp>
      <p:pic>
        <p:nvPicPr>
          <p:cNvPr id="1026" name="Picture 2" descr="http://cdn.24.co.za/files/Cms/General/d/1823/ce5795c5fa9d4957bbc2176317f85f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90681"/>
            <a:ext cx="7155180" cy="48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2"/>
          <p:cNvSpPr txBox="1">
            <a:spLocks/>
          </p:cNvSpPr>
          <p:nvPr/>
        </p:nvSpPr>
        <p:spPr>
          <a:xfrm>
            <a:off x="7772400" y="6500096"/>
            <a:ext cx="1219200" cy="31328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50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858000" cy="1143000"/>
          </a:xfrm>
        </p:spPr>
        <p:txBody>
          <a:bodyPr/>
          <a:lstStyle/>
          <a:p>
            <a:r>
              <a:rPr lang="en-US" dirty="0"/>
              <a:t>2G Tuesdays at Facebook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56878" y="1916832"/>
            <a:ext cx="7675562" cy="3567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0" dirty="0"/>
              <a:t>“The initiative is designed to help employees empathize with users in booming markets like India, Thailand, and much of Latin America, but also to </a:t>
            </a:r>
            <a:r>
              <a:rPr lang="en-US" sz="2800" b="1" dirty="0">
                <a:solidFill>
                  <a:srgbClr val="FFC000"/>
                </a:solidFill>
              </a:rPr>
              <a:t>help them work out what they could improve about the app to make it more usable on slower connections.” </a:t>
            </a:r>
          </a:p>
          <a:p>
            <a:pPr marL="0" indent="0">
              <a:buNone/>
            </a:pPr>
            <a:r>
              <a:rPr lang="en-US" b="0" i="1" dirty="0"/>
              <a:t>–The Verge, Oct. 2015</a:t>
            </a:r>
            <a:endParaRPr lang="en-US" sz="2800" b="0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54237" y="6150114"/>
            <a:ext cx="6835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Like Zip file compression from the dial-up era 56k modems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7772400" y="6409134"/>
            <a:ext cx="1219200" cy="44886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hape 718"/>
          <p:cNvSpPr/>
          <p:nvPr/>
        </p:nvSpPr>
        <p:spPr>
          <a:xfrm>
            <a:off x="6850086" y="4260366"/>
            <a:ext cx="1820368" cy="18170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8" name="Shape 721"/>
          <p:cNvSpPr/>
          <p:nvPr/>
        </p:nvSpPr>
        <p:spPr>
          <a:xfrm>
            <a:off x="7041449" y="4816563"/>
            <a:ext cx="1437641" cy="134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7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dirty="0"/>
              <a:t>2G</a:t>
            </a:r>
          </a:p>
        </p:txBody>
      </p:sp>
      <p:sp>
        <p:nvSpPr>
          <p:cNvPr id="9" name="Shape 719"/>
          <p:cNvSpPr/>
          <p:nvPr/>
        </p:nvSpPr>
        <p:spPr>
          <a:xfrm>
            <a:off x="6844084" y="4221088"/>
            <a:ext cx="1832372" cy="64193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 720"/>
          <p:cNvSpPr/>
          <p:nvPr/>
        </p:nvSpPr>
        <p:spPr>
          <a:xfrm>
            <a:off x="7262552" y="4286783"/>
            <a:ext cx="999739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TUE </a:t>
            </a:r>
          </a:p>
        </p:txBody>
      </p:sp>
    </p:spTree>
    <p:extLst>
      <p:ext uri="{BB962C8B-B14F-4D97-AF65-F5344CB8AC3E}">
        <p14:creationId xmlns:p14="http://schemas.microsoft.com/office/powerpoint/2010/main" val="119346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 algn="l"/>
            <a:r>
              <a:rPr lang="en-US" sz="3200" dirty="0" smtClean="0"/>
              <a:t>2</a:t>
            </a:r>
            <a:r>
              <a:rPr lang="en-US" sz="3200" dirty="0"/>
              <a:t>.	Technology is growing faster than traditional IT can keep 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3452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1409" y="0"/>
            <a:ext cx="603638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28" name="Shape 728"/>
          <p:cNvSpPr/>
          <p:nvPr/>
        </p:nvSpPr>
        <p:spPr>
          <a:xfrm>
            <a:off x="5808688" y="6640829"/>
            <a:ext cx="4105224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800"/>
            </a:lvl1pPr>
          </a:lstStyle>
          <a:p>
            <a:r>
              <a:t>http://www.visualcapitalist.com/what-happens-internet-minute-2016/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4288" y="1052736"/>
            <a:ext cx="180020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13 of 16 cited were founded since 2002;</a:t>
            </a:r>
          </a:p>
          <a:p>
            <a:r>
              <a:rPr lang="en-US" dirty="0">
                <a:solidFill>
                  <a:schemeClr val="bg1"/>
                </a:solidFill>
              </a:rPr>
              <a:t>7 since 2008</a:t>
            </a:r>
          </a:p>
        </p:txBody>
      </p:sp>
    </p:spTree>
    <p:extLst>
      <p:ext uri="{BB962C8B-B14F-4D97-AF65-F5344CB8AC3E}">
        <p14:creationId xmlns:p14="http://schemas.microsoft.com/office/powerpoint/2010/main" val="8406640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EEDCA2-8073-4B00-8DBE-F6CF9B20D436}" type="slidenum">
              <a:rPr lang="en-GB" smtClean="0"/>
              <a:t>44</a:t>
            </a:fld>
            <a:endParaRPr lang="en-GB" dirty="0"/>
          </a:p>
        </p:txBody>
      </p:sp>
      <p:pic>
        <p:nvPicPr>
          <p:cNvPr id="2050" name="Picture 2" descr="http://static4.businessinsider.com/image/52d53fe66bb3f78422d4ec45/by-2018-the-internet-of-things-will-be-bigger-than-the-smartphone-tablet-and-pc-markets-combin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5" y="168476"/>
            <a:ext cx="8914285" cy="668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7308304" y="2924944"/>
            <a:ext cx="323056" cy="156246"/>
          </a:xfrm>
          <a:prstGeom prst="rightArrow">
            <a:avLst/>
          </a:prstGeom>
          <a:solidFill>
            <a:srgbClr val="FF0000"/>
          </a:solidFill>
          <a:scene3d>
            <a:camera prst="orthographicFront">
              <a:rot lat="0" lon="3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29096" y="2849178"/>
            <a:ext cx="1648208" cy="30777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Now we are here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21713" y="4149080"/>
            <a:ext cx="1622495" cy="30777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Time of the chart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4644008" y="1052736"/>
            <a:ext cx="1689873" cy="1143101"/>
          </a:xfrm>
          <a:prstGeom prst="wedgeRectCallout">
            <a:avLst>
              <a:gd name="adj1" fmla="val 183209"/>
              <a:gd name="adj2" fmla="val -2454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How to keep pace? Traditional IT fails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19936" y="4273351"/>
            <a:ext cx="1595309" cy="30777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Report launched</a:t>
            </a:r>
          </a:p>
        </p:txBody>
      </p:sp>
    </p:spTree>
    <p:extLst>
      <p:ext uri="{BB962C8B-B14F-4D97-AF65-F5344CB8AC3E}">
        <p14:creationId xmlns:p14="http://schemas.microsoft.com/office/powerpoint/2010/main" val="6572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Innovation moving to the core of IT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547664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499992" y="1844824"/>
            <a:ext cx="23762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76256" y="1556792"/>
            <a:ext cx="2202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u="sng" dirty="0"/>
              <a:t>Historical IT</a:t>
            </a:r>
            <a:r>
              <a:rPr lang="en-US" sz="1600" i="1" dirty="0"/>
              <a:t> – all </a:t>
            </a:r>
          </a:p>
          <a:p>
            <a:r>
              <a:rPr lang="en-US" sz="1600" i="1" dirty="0"/>
              <a:t>components provided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499992" y="3068960"/>
            <a:ext cx="23042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16216" y="2772217"/>
            <a:ext cx="2669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u="sng" dirty="0"/>
              <a:t>Current Era</a:t>
            </a:r>
            <a:r>
              <a:rPr lang="en-US" sz="1600" i="1" dirty="0"/>
              <a:t> – Users bring </a:t>
            </a:r>
          </a:p>
          <a:p>
            <a:r>
              <a:rPr lang="en-US" sz="1600" i="1" dirty="0"/>
              <a:t>their own devices and apps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0" y="3664188"/>
            <a:ext cx="23042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32240" y="3356992"/>
            <a:ext cx="248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u="sng" dirty="0"/>
              <a:t>Future Era </a:t>
            </a:r>
            <a:r>
              <a:rPr lang="en-US" sz="1600" i="1" dirty="0"/>
              <a:t>– Users bring </a:t>
            </a:r>
          </a:p>
          <a:p>
            <a:r>
              <a:rPr lang="en-US" sz="1600" i="1" dirty="0"/>
              <a:t>their own networks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2201" y="4706560"/>
            <a:ext cx="27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Standard core – it is unlikely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users will have or should have their own Finance, HR, Supply Chain, and Legal 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applications and data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512" y="1916832"/>
            <a:ext cx="2964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Local innovation is more likely 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and sustainable at the outer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layers of IT delivery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6398" y="5436513"/>
            <a:ext cx="3342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External crowd-sourced data is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pushing the internal data paradigm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131840" y="5733256"/>
            <a:ext cx="19442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2"/>
          <p:cNvSpPr txBox="1">
            <a:spLocks/>
          </p:cNvSpPr>
          <p:nvPr/>
        </p:nvSpPr>
        <p:spPr>
          <a:xfrm>
            <a:off x="7772400" y="6409134"/>
            <a:ext cx="1219200" cy="44886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132" y="6409134"/>
            <a:ext cx="5521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IT strategy in retreat? What of IT relevancy?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0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technology world is accelerating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80920" cy="4652466"/>
          </a:xfrm>
        </p:spPr>
        <p:txBody>
          <a:bodyPr/>
          <a:lstStyle/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Technology change is geometric; the curve is </a:t>
            </a:r>
            <a:r>
              <a:rPr lang="en-US" sz="2400" u="sng" dirty="0"/>
              <a:t>accelerating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The </a:t>
            </a:r>
            <a:r>
              <a:rPr lang="en-US" sz="2400" i="1" dirty="0"/>
              <a:t>demand</a:t>
            </a:r>
            <a:r>
              <a:rPr lang="en-US" sz="2400" dirty="0"/>
              <a:t> for IT is also accelerating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Can IT control it all?  No! Can we provide it all? No!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Our role must change</a:t>
            </a:r>
            <a:r>
              <a:rPr lang="en-US" sz="2400" dirty="0"/>
              <a:t>, become more </a:t>
            </a:r>
            <a:r>
              <a:rPr lang="en-US" sz="2400" i="1" dirty="0"/>
              <a:t>nuanced </a:t>
            </a:r>
            <a:r>
              <a:rPr lang="en-US" sz="2400" dirty="0"/>
              <a:t>and best leverage the knowledge of the IT team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Rather than keep pace as a provider, IT needs to keep pace as the trusted advisor and partner </a:t>
            </a: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7772400" y="6409134"/>
            <a:ext cx="1219200" cy="44886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2852936"/>
            <a:ext cx="7344816" cy="1143000"/>
          </a:xfrm>
        </p:spPr>
        <p:txBody>
          <a:bodyPr/>
          <a:lstStyle/>
          <a:p>
            <a:pPr marL="457200" indent="-457200" algn="l"/>
            <a:r>
              <a:rPr lang="en-US" sz="3200" dirty="0"/>
              <a:t>3.	We need to expand from provider- trucks to advisor-cabs, etc.</a:t>
            </a:r>
          </a:p>
        </p:txBody>
      </p:sp>
    </p:spTree>
    <p:extLst>
      <p:ext uri="{BB962C8B-B14F-4D97-AF65-F5344CB8AC3E}">
        <p14:creationId xmlns:p14="http://schemas.microsoft.com/office/powerpoint/2010/main" val="395112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376065"/>
            <a:ext cx="6840760" cy="1036711"/>
          </a:xfrm>
        </p:spPr>
        <p:txBody>
          <a:bodyPr/>
          <a:lstStyle/>
          <a:p>
            <a:r>
              <a:rPr lang="en-GB" dirty="0"/>
              <a:t>App-systems provided versus consumer/local apps</a:t>
            </a:r>
          </a:p>
        </p:txBody>
      </p:sp>
      <p:graphicFrame>
        <p:nvGraphicFramePr>
          <p:cNvPr id="15" name="Content Placeholder 1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890638"/>
              </p:ext>
            </p:extLst>
          </p:nvPr>
        </p:nvGraphicFramePr>
        <p:xfrm>
          <a:off x="6920" y="1641452"/>
          <a:ext cx="9048525" cy="4898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4680992" y="2204864"/>
            <a:ext cx="35024" cy="36219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9AEEDCA2-8073-4B00-8DBE-F6CF9B20D436}" type="slidenum">
              <a:rPr lang="en-GB" sz="1200" smtClean="0"/>
              <a:pPr algn="r"/>
              <a:t>48</a:t>
            </a:fld>
            <a:endParaRPr lang="en-GB" sz="1200" dirty="0"/>
          </a:p>
        </p:txBody>
      </p:sp>
      <p:sp>
        <p:nvSpPr>
          <p:cNvPr id="3" name="Isosceles Triangle 2"/>
          <p:cNvSpPr/>
          <p:nvPr/>
        </p:nvSpPr>
        <p:spPr>
          <a:xfrm>
            <a:off x="4644008" y="5761856"/>
            <a:ext cx="181000" cy="18742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55576" y="3933056"/>
            <a:ext cx="7931224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14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5616" y="569805"/>
            <a:ext cx="6858000" cy="5811523"/>
          </a:xfrm>
        </p:spPr>
        <p:txBody>
          <a:bodyPr/>
          <a:lstStyle/>
          <a:p>
            <a:pPr algn="l"/>
            <a:r>
              <a:rPr lang="en-US" sz="3200" i="0" dirty="0"/>
              <a:t>Bimodal IT</a:t>
            </a:r>
            <a:r>
              <a:rPr lang="en-US" sz="3200" b="0" i="0" dirty="0"/>
              <a:t> is the practice of managing </a:t>
            </a:r>
            <a:r>
              <a:rPr lang="en-US" sz="3200" i="0" dirty="0">
                <a:solidFill>
                  <a:srgbClr val="FFC000"/>
                </a:solidFill>
              </a:rPr>
              <a:t>two separate, coherent modes of IT delivery</a:t>
            </a:r>
            <a:r>
              <a:rPr lang="en-US" sz="3200" b="0" i="0" dirty="0"/>
              <a:t>, one focused on stability and the other on agility. </a:t>
            </a:r>
            <a:r>
              <a:rPr lang="en-US" sz="3200" b="0" i="0" u="sng" dirty="0"/>
              <a:t>Mode 1</a:t>
            </a:r>
            <a:r>
              <a:rPr lang="en-US" sz="3200" b="0" i="0" dirty="0"/>
              <a:t> is traditional and sequential, emphasizing </a:t>
            </a:r>
            <a:r>
              <a:rPr lang="en-US" sz="3200" i="0" dirty="0">
                <a:solidFill>
                  <a:srgbClr val="FFC000"/>
                </a:solidFill>
              </a:rPr>
              <a:t>safety and accuracy. </a:t>
            </a:r>
            <a:r>
              <a:rPr lang="en-US" sz="3200" b="0" i="0" u="sng" dirty="0"/>
              <a:t>Mode 2</a:t>
            </a:r>
            <a:r>
              <a:rPr lang="en-US" sz="3200" b="0" i="0" dirty="0"/>
              <a:t> is exploratory and nonlinear, emphasizing </a:t>
            </a:r>
            <a:r>
              <a:rPr lang="en-US" sz="3200" i="0" dirty="0">
                <a:solidFill>
                  <a:srgbClr val="FFC000"/>
                </a:solidFill>
              </a:rPr>
              <a:t>agility and speed</a:t>
            </a:r>
            <a:r>
              <a:rPr lang="en-US" sz="3200" b="0" i="0" dirty="0">
                <a:solidFill>
                  <a:srgbClr val="FFC000"/>
                </a:solidFill>
              </a:rPr>
              <a:t>.  </a:t>
            </a:r>
            <a:r>
              <a:rPr lang="en-US" sz="3200" b="0" i="0" dirty="0" smtClean="0">
                <a:solidFill>
                  <a:srgbClr val="FFC000"/>
                </a:solidFill>
              </a:rPr>
              <a:t/>
            </a:r>
            <a:br>
              <a:rPr lang="en-US" sz="3200" b="0" i="0" dirty="0" smtClean="0">
                <a:solidFill>
                  <a:srgbClr val="FFC000"/>
                </a:solidFill>
              </a:rPr>
            </a:br>
            <a:r>
              <a:rPr lang="en-US" sz="3200" b="0" i="0" dirty="0">
                <a:solidFill>
                  <a:srgbClr val="FFC000"/>
                </a:solidFill>
              </a:rPr>
              <a:t/>
            </a:r>
            <a:br>
              <a:rPr lang="en-US" sz="3200" b="0" i="0" dirty="0">
                <a:solidFill>
                  <a:srgbClr val="FFC000"/>
                </a:solidFill>
              </a:rPr>
            </a:br>
            <a:r>
              <a:rPr lang="en-US" sz="2400" b="0" i="0" dirty="0" smtClean="0"/>
              <a:t>--</a:t>
            </a:r>
            <a:r>
              <a:rPr lang="en-US" sz="2400" b="0" i="0" dirty="0"/>
              <a:t>Gartner Group</a:t>
            </a:r>
            <a:endParaRPr lang="en-US" sz="3200" dirty="0"/>
          </a:p>
        </p:txBody>
      </p:sp>
      <p:sp>
        <p:nvSpPr>
          <p:cNvPr id="3" name="Slide Number Placeholder 2"/>
          <p:cNvSpPr txBox="1">
            <a:spLocks/>
          </p:cNvSpPr>
          <p:nvPr/>
        </p:nvSpPr>
        <p:spPr>
          <a:xfrm>
            <a:off x="7772400" y="6409134"/>
            <a:ext cx="1219200" cy="44886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10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To start with a poet…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09712" y="1676400"/>
            <a:ext cx="7634288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/>
              <a:t>In Poetry, metaphor is “drawing new synapses between disparate things” </a:t>
            </a:r>
          </a:p>
          <a:p>
            <a:pPr marL="0" indent="0">
              <a:buNone/>
            </a:pPr>
            <a:r>
              <a:rPr lang="en-US" dirty="0"/>
              <a:t>–Billy Collins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712" y="3504183"/>
            <a:ext cx="6124575" cy="3057525"/>
          </a:xfrm>
          <a:prstGeom prst="rect">
            <a:avLst/>
          </a:prstGeom>
        </p:spPr>
      </p:pic>
      <p:sp>
        <p:nvSpPr>
          <p:cNvPr id="5" name="Slide Number Placeholder 2"/>
          <p:cNvSpPr txBox="1">
            <a:spLocks/>
          </p:cNvSpPr>
          <p:nvPr/>
        </p:nvSpPr>
        <p:spPr>
          <a:xfrm>
            <a:off x="7772400" y="6248400"/>
            <a:ext cx="12192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51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636912"/>
            <a:ext cx="8417107" cy="26858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50838"/>
            <a:ext cx="7272808" cy="1143000"/>
          </a:xfrm>
        </p:spPr>
        <p:txBody>
          <a:bodyPr/>
          <a:lstStyle/>
          <a:p>
            <a:r>
              <a:rPr lang="en-US" dirty="0"/>
              <a:t>The Future of IT in a More Nuanced World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9494" y="1776506"/>
            <a:ext cx="26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IT Functions &amp; Services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588224" y="4653136"/>
            <a:ext cx="1865544" cy="62456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gray">
          <a:xfrm rot="5400000">
            <a:off x="4018885" y="2171755"/>
            <a:ext cx="808037" cy="8651119"/>
          </a:xfrm>
          <a:prstGeom prst="upArrow">
            <a:avLst>
              <a:gd name="adj1" fmla="val 50102"/>
              <a:gd name="adj2" fmla="val 75736"/>
            </a:avLst>
          </a:prstGeom>
          <a:solidFill>
            <a:srgbClr val="92D050"/>
          </a:solidFill>
          <a:ln w="9525" algn="ctr">
            <a:noFill/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pPr algn="ctr"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endParaRPr lang="en-US" sz="900" b="1" dirty="0">
              <a:ea typeface="MS PGothic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4456" y="63093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Increasing IT Risk &amp; Investment 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 rot="10800000">
            <a:off x="8372475" y="1589494"/>
            <a:ext cx="808037" cy="4767382"/>
          </a:xfrm>
          <a:prstGeom prst="upArrow">
            <a:avLst>
              <a:gd name="adj1" fmla="val 50102"/>
              <a:gd name="adj2" fmla="val 75736"/>
            </a:avLst>
          </a:prstGeom>
          <a:solidFill>
            <a:srgbClr val="92D050"/>
          </a:solidFill>
          <a:ln w="9525" algn="ctr">
            <a:noFill/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pPr algn="ctr"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endParaRPr lang="en-US" sz="900" b="1" dirty="0">
              <a:ea typeface="MS PGothic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6634919" y="3814354"/>
            <a:ext cx="430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Increasing IT Risk &amp; Investment 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6974904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9AEEDCA2-8073-4B00-8DBE-F6CF9B20D436}" type="slidenum">
              <a:rPr lang="en-GB" sz="1200" smtClean="0"/>
              <a:pPr algn="r"/>
              <a:t>50</a:t>
            </a:fld>
            <a:endParaRPr lang="en-GB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868144" y="3140968"/>
            <a:ext cx="720080" cy="1656184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203848" y="3573016"/>
            <a:ext cx="3384376" cy="1224136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203848" y="4293096"/>
            <a:ext cx="3384376" cy="504056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644008" y="3386182"/>
            <a:ext cx="1944216" cy="1410970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Callout 4"/>
          <p:cNvSpPr/>
          <p:nvPr/>
        </p:nvSpPr>
        <p:spPr>
          <a:xfrm>
            <a:off x="6444208" y="5301208"/>
            <a:ext cx="1872208" cy="1055668"/>
          </a:xfrm>
          <a:prstGeom prst="wedgeEllipseCallout">
            <a:avLst>
              <a:gd name="adj1" fmla="val -27378"/>
              <a:gd name="adj2" fmla="val -73567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Traditional IT</a:t>
            </a:r>
          </a:p>
        </p:txBody>
      </p:sp>
    </p:spTree>
    <p:extLst>
      <p:ext uri="{BB962C8B-B14F-4D97-AF65-F5344CB8AC3E}">
        <p14:creationId xmlns:p14="http://schemas.microsoft.com/office/powerpoint/2010/main" val="407874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Four Reversals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844824"/>
            <a:ext cx="7499176" cy="456431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Model of power flips from the supply side of relief to the consumer side </a:t>
            </a:r>
            <a:r>
              <a:rPr lang="en-US" sz="2400" dirty="0">
                <a:solidFill>
                  <a:srgbClr val="FF0000"/>
                </a:solidFill>
              </a:rPr>
              <a:t>(rise of the beneficiary)</a:t>
            </a:r>
          </a:p>
          <a:p>
            <a:pPr marL="520700" lvl="1" indent="-342900">
              <a:buFont typeface="+mj-lt"/>
              <a:buAutoNum type="alphaLcParenR"/>
            </a:pPr>
            <a:r>
              <a:rPr lang="en-US" sz="2200" dirty="0"/>
              <a:t>From </a:t>
            </a:r>
            <a:r>
              <a:rPr lang="en-US" sz="2200" dirty="0" smtClean="0"/>
              <a:t>humanitarian-intermediary </a:t>
            </a:r>
            <a:r>
              <a:rPr lang="en-US" sz="2200" dirty="0"/>
              <a:t>services to beneficiary-demand services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From IT-driven technology to Consumer-driven technology </a:t>
            </a:r>
            <a:r>
              <a:rPr lang="en-US" sz="2400" dirty="0">
                <a:solidFill>
                  <a:srgbClr val="FF0000"/>
                </a:solidFill>
              </a:rPr>
              <a:t>(the apps curve)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From the IT Provider role to Advisor, Convener, Broker roles </a:t>
            </a:r>
            <a:r>
              <a:rPr lang="en-US" sz="2400" dirty="0">
                <a:solidFill>
                  <a:srgbClr val="FF0000"/>
                </a:solidFill>
              </a:rPr>
              <a:t>(more nuanced IT)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From High-tech to Low-tech </a:t>
            </a:r>
            <a:r>
              <a:rPr lang="en-US" sz="2400" dirty="0">
                <a:solidFill>
                  <a:srgbClr val="FF0000"/>
                </a:solidFill>
              </a:rPr>
              <a:t>(from OLPC to </a:t>
            </a:r>
            <a:r>
              <a:rPr lang="en-US" sz="2400" dirty="0" smtClean="0">
                <a:solidFill>
                  <a:srgbClr val="FF0000"/>
                </a:solidFill>
              </a:rPr>
              <a:t>feature </a:t>
            </a:r>
            <a:r>
              <a:rPr lang="en-US" sz="2400" dirty="0">
                <a:solidFill>
                  <a:srgbClr val="FF0000"/>
                </a:solidFill>
              </a:rPr>
              <a:t>phones and 2G networks—meet people where they are)</a:t>
            </a:r>
            <a:endParaRPr lang="en-US" sz="2400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772400" y="6409134"/>
            <a:ext cx="1219200" cy="44886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EE195-3372-4109-8B3F-1F80207D2C0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05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781944"/>
            <a:ext cx="6858000" cy="2727176"/>
          </a:xfrm>
        </p:spPr>
        <p:txBody>
          <a:bodyPr/>
          <a:lstStyle/>
          <a:p>
            <a:pPr algn="l"/>
            <a:r>
              <a:rPr lang="en-US" u="sng" dirty="0" smtClean="0">
                <a:solidFill>
                  <a:srgbClr val="FFC000"/>
                </a:solidFill>
              </a:rPr>
              <a:t>Conclusion?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Sometimes you need to take two steps back in order to take one step forward…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C000"/>
                </a:solidFill>
              </a:rPr>
              <a:t>Let go, and meet people where they are.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4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392" y="350838"/>
            <a:ext cx="6858000" cy="1143000"/>
          </a:xfrm>
        </p:spPr>
        <p:txBody>
          <a:bodyPr/>
          <a:lstStyle/>
          <a:p>
            <a:pPr algn="ctr"/>
            <a:r>
              <a:rPr lang="en-US" sz="3600" dirty="0" smtClean="0"/>
              <a:t>Food for Thought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04" y="1537955"/>
            <a:ext cx="7962900" cy="527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5724128" y="1700808"/>
            <a:ext cx="3312368" cy="3024336"/>
          </a:xfrm>
          <a:prstGeom prst="wedgeEllipseCallout">
            <a:avLst>
              <a:gd name="adj1" fmla="val -49914"/>
              <a:gd name="adj2" fmla="val 53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“Even if you are on the right track, you’ll get run over if you just sit there.”</a:t>
            </a:r>
          </a:p>
          <a:p>
            <a:pPr algn="ctr"/>
            <a:r>
              <a:rPr lang="en-GB" sz="2400" dirty="0"/>
              <a:t>--Will Rogers</a:t>
            </a:r>
          </a:p>
        </p:txBody>
      </p:sp>
    </p:spTree>
    <p:extLst>
      <p:ext uri="{BB962C8B-B14F-4D97-AF65-F5344CB8AC3E}">
        <p14:creationId xmlns:p14="http://schemas.microsoft.com/office/powerpoint/2010/main" val="144948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ea typeface="ＭＳ Ｐゴシック" pitchFamily="34" charset="-128"/>
              </a:rPr>
              <a:t>Further Reading</a:t>
            </a:r>
            <a:endParaRPr lang="en-US" sz="3200" b="1" i="1" dirty="0">
              <a:ea typeface="ＭＳ Ｐゴシック" pitchFamily="34" charset="-128"/>
            </a:endParaRPr>
          </a:p>
        </p:txBody>
      </p:sp>
      <p:sp>
        <p:nvSpPr>
          <p:cNvPr id="72707" name="Rectangle 3"/>
          <p:cNvSpPr>
            <a:spLocks noGrp="1"/>
          </p:cNvSpPr>
          <p:nvPr>
            <p:ph idx="1"/>
          </p:nvPr>
        </p:nvSpPr>
        <p:spPr>
          <a:xfrm>
            <a:off x="467544" y="1676400"/>
            <a:ext cx="8219256" cy="4191000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Blogs:</a:t>
            </a:r>
            <a:r>
              <a:rPr lang="en-US" sz="2400" dirty="0">
                <a:solidFill>
                  <a:srgbClr val="FF3300"/>
                </a:solidFill>
                <a:ea typeface="ＭＳ Ｐゴシック" pitchFamily="34" charset="-128"/>
              </a:rPr>
              <a:t> </a:t>
            </a:r>
          </a:p>
          <a:p>
            <a:r>
              <a:rPr lang="en-US" sz="2400" dirty="0">
                <a:solidFill>
                  <a:srgbClr val="FF3300"/>
                </a:solidFill>
                <a:ea typeface="ＭＳ Ｐゴシック" pitchFamily="34" charset="-128"/>
              </a:rPr>
              <a:t>	</a:t>
            </a:r>
            <a:r>
              <a:rPr lang="en-US" dirty="0">
                <a:solidFill>
                  <a:srgbClr val="FF3300"/>
                </a:solidFill>
                <a:ea typeface="ＭＳ Ｐゴシック" pitchFamily="34" charset="-128"/>
                <a:hlinkClick r:id="rId3"/>
              </a:rPr>
              <a:t>http://eghapp.blogspot.com/</a:t>
            </a:r>
            <a:r>
              <a:rPr lang="en-US" dirty="0">
                <a:solidFill>
                  <a:srgbClr val="FF3300"/>
                </a:solidFill>
                <a:ea typeface="ＭＳ Ｐゴシック" pitchFamily="34" charset="-128"/>
              </a:rPr>
              <a:t> </a:t>
            </a:r>
            <a:r>
              <a:rPr lang="en-US" i="1" dirty="0">
                <a:solidFill>
                  <a:srgbClr val="FF3300"/>
                </a:solidFill>
                <a:ea typeface="ＭＳ Ｐゴシック" pitchFamily="34" charset="-128"/>
              </a:rPr>
              <a:t>(Current)</a:t>
            </a:r>
            <a:endParaRPr lang="en-US" dirty="0">
              <a:solidFill>
                <a:srgbClr val="FF3300"/>
              </a:solidFill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2400" dirty="0">
                <a:solidFill>
                  <a:srgbClr val="FF3300"/>
                </a:solidFill>
                <a:ea typeface="ＭＳ Ｐゴシック" pitchFamily="34" charset="-128"/>
              </a:rPr>
              <a:t>	</a:t>
            </a:r>
            <a:r>
              <a:rPr lang="en-US" dirty="0">
                <a:solidFill>
                  <a:srgbClr val="FF3300"/>
                </a:solidFill>
                <a:ea typeface="ＭＳ Ｐゴシック" pitchFamily="34" charset="-128"/>
                <a:hlinkClick r:id="rId4"/>
              </a:rPr>
              <a:t>http://granger-happ.blogspot.com/</a:t>
            </a:r>
            <a:r>
              <a:rPr lang="en-US" dirty="0">
                <a:solidFill>
                  <a:srgbClr val="FF3300"/>
                </a:solidFill>
                <a:ea typeface="ＭＳ Ｐゴシック" pitchFamily="34" charset="-128"/>
              </a:rPr>
              <a:t> </a:t>
            </a:r>
            <a:r>
              <a:rPr lang="en-US" sz="1800" i="1" dirty="0">
                <a:solidFill>
                  <a:srgbClr val="FF3300"/>
                </a:solidFill>
                <a:ea typeface="ＭＳ Ｐゴシック" pitchFamily="34" charset="-128"/>
              </a:rPr>
              <a:t>(Dartmouth Sabbatical)</a:t>
            </a:r>
          </a:p>
          <a:p>
            <a:r>
              <a:rPr lang="en-US" sz="2400" dirty="0">
                <a:ea typeface="ＭＳ Ｐゴシック" pitchFamily="34" charset="-128"/>
              </a:rPr>
              <a:t>Web site </a:t>
            </a:r>
            <a:r>
              <a:rPr lang="en-US" sz="1800" i="1" dirty="0">
                <a:ea typeface="ＭＳ Ｐゴシック" pitchFamily="34" charset="-128"/>
              </a:rPr>
              <a:t>(see the articles &amp; presentations link)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  <a:hlinkClick r:id="rId5"/>
              </a:rPr>
              <a:t>http://www.eghapp.com</a:t>
            </a:r>
            <a:r>
              <a:rPr lang="en-US" dirty="0">
                <a:ea typeface="ＭＳ Ｐゴシック" pitchFamily="34" charset="-128"/>
              </a:rPr>
              <a:t> </a:t>
            </a:r>
          </a:p>
          <a:p>
            <a:r>
              <a:rPr lang="en-US" sz="2400" dirty="0">
                <a:ea typeface="ＭＳ Ｐゴシック" pitchFamily="34" charset="-128"/>
              </a:rPr>
              <a:t>Email:  </a:t>
            </a:r>
            <a:r>
              <a:rPr lang="en-US" dirty="0">
                <a:ea typeface="ＭＳ Ｐゴシック" pitchFamily="34" charset="-128"/>
                <a:hlinkClick r:id="rId6"/>
              </a:rPr>
              <a:t>ehapp@ifrc.org</a:t>
            </a:r>
            <a:r>
              <a:rPr lang="en-US" dirty="0">
                <a:ea typeface="ＭＳ Ｐゴシック" pitchFamily="34" charset="-128"/>
              </a:rPr>
              <a:t> </a:t>
            </a:r>
          </a:p>
          <a:p>
            <a:r>
              <a:rPr lang="en-US" sz="2400" dirty="0">
                <a:ea typeface="ＭＳ Ｐゴシック" pitchFamily="34" charset="-128"/>
              </a:rPr>
              <a:t>Twitter: </a:t>
            </a:r>
            <a:r>
              <a:rPr lang="en-US" u="sng" dirty="0">
                <a:solidFill>
                  <a:srgbClr val="009999"/>
                </a:solidFill>
                <a:ea typeface="ＭＳ Ｐゴシック" pitchFamily="34" charset="-128"/>
              </a:rPr>
              <a:t>@</a:t>
            </a:r>
            <a:r>
              <a:rPr lang="en-US" u="sng" dirty="0" err="1">
                <a:solidFill>
                  <a:srgbClr val="009999"/>
                </a:solidFill>
                <a:ea typeface="ＭＳ Ｐゴシック" pitchFamily="34" charset="-128"/>
              </a:rPr>
              <a:t>ehapp</a:t>
            </a:r>
            <a:r>
              <a:rPr lang="en-US" sz="2400" dirty="0">
                <a:solidFill>
                  <a:srgbClr val="009999"/>
                </a:solidFill>
                <a:ea typeface="ＭＳ Ｐゴシック" pitchFamily="34" charset="-128"/>
              </a:rPr>
              <a:t> </a:t>
            </a:r>
          </a:p>
          <a:p>
            <a:r>
              <a:rPr lang="en-US" sz="2400" dirty="0"/>
              <a:t>LinkedIn: </a:t>
            </a:r>
            <a:r>
              <a:rPr lang="en-US" dirty="0">
                <a:ea typeface="ＭＳ Ｐゴシック" pitchFamily="34" charset="-128"/>
                <a:hlinkClick r:id="rId5"/>
              </a:rPr>
              <a:t>http://www.linkedin.com/profile/view?id=1906312</a:t>
            </a:r>
          </a:p>
          <a:p>
            <a:r>
              <a:rPr lang="en-US" sz="2400" dirty="0">
                <a:ea typeface="ＭＳ Ｐゴシック" pitchFamily="34" charset="-128"/>
              </a:rPr>
              <a:t>Books:  </a:t>
            </a:r>
            <a:r>
              <a:rPr lang="en-US" u="sng" dirty="0">
                <a:ea typeface="ＭＳ Ｐゴシック" pitchFamily="34" charset="-128"/>
              </a:rPr>
              <a:t>Managing Technology to Meet Your Mission</a:t>
            </a:r>
            <a:r>
              <a:rPr lang="en-US" dirty="0">
                <a:ea typeface="ＭＳ Ｐゴシック" pitchFamily="34" charset="-128"/>
              </a:rPr>
              <a:t>, chap. 11</a:t>
            </a:r>
          </a:p>
          <a:p>
            <a:pPr lvl="1"/>
            <a:r>
              <a:rPr lang="en-US" sz="2000" b="1" u="sng" dirty="0">
                <a:ea typeface="ＭＳ Ｐゴシック" pitchFamily="34" charset="-128"/>
              </a:rPr>
              <a:t>We are Better Together</a:t>
            </a:r>
            <a:r>
              <a:rPr lang="en-US" dirty="0">
                <a:ea typeface="ＭＳ Ｐゴシック" pitchFamily="34" charset="-128"/>
              </a:rPr>
              <a:t>, </a:t>
            </a:r>
            <a:r>
              <a:rPr lang="en-US" dirty="0">
                <a:ea typeface="ＭＳ Ｐゴシック" pitchFamily="34" charset="-128"/>
                <a:hlinkClick r:id="rId7"/>
              </a:rPr>
              <a:t>http://collaboration-book-project.blogspot.com/</a:t>
            </a:r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</p:txBody>
      </p:sp>
      <p:sp>
        <p:nvSpPr>
          <p:cNvPr id="7270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04248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pPr algn="r"/>
            <a:fld id="{BB0092D6-B9A8-42EF-ADCE-8FBF9679466A}" type="slidenum">
              <a:rPr lang="en-US">
                <a:latin typeface="Arial" pitchFamily="34" charset="0"/>
              </a:rPr>
              <a:pPr algn="r"/>
              <a:t>54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600" dirty="0">
                <a:solidFill>
                  <a:schemeClr val="bg1"/>
                </a:solidFill>
                <a:ea typeface="MS PGothic" pitchFamily="34" charset="-128"/>
              </a:rPr>
              <a:t>Questions?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MS PGothic" pitchFamily="34" charset="-128"/>
              </a:rPr>
              <a:t> 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21" y="3752702"/>
            <a:ext cx="7768828" cy="97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3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3582098" y="-1"/>
            <a:ext cx="5598414" cy="68648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7944" y="5661248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        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836712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A Mind-map of some Synapses</a:t>
            </a:r>
            <a:endParaRPr lang="en-GB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2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3582098" y="-1"/>
            <a:ext cx="5598414" cy="68648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7944" y="5661248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        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836712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A Mind-map of some Synapses</a:t>
            </a:r>
            <a:endParaRPr lang="en-GB" sz="2800" dirty="0">
              <a:solidFill>
                <a:srgbClr val="FFC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44009" y="2852936"/>
            <a:ext cx="727767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DR</a:t>
            </a:r>
            <a:endParaRPr lang="en-GB" sz="1200" dirty="0"/>
          </a:p>
        </p:txBody>
      </p:sp>
      <p:sp>
        <p:nvSpPr>
          <p:cNvPr id="6" name="Oval 5"/>
          <p:cNvSpPr/>
          <p:nvPr/>
        </p:nvSpPr>
        <p:spPr>
          <a:xfrm>
            <a:off x="5940152" y="4221088"/>
            <a:ext cx="727767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Strat-</a:t>
            </a:r>
            <a:r>
              <a:rPr lang="en-US" sz="1200" dirty="0" err="1"/>
              <a:t>egy</a:t>
            </a:r>
            <a:endParaRPr lang="en-GB" sz="1200" dirty="0"/>
          </a:p>
        </p:txBody>
      </p:sp>
      <p:sp>
        <p:nvSpPr>
          <p:cNvPr id="7" name="Oval 6"/>
          <p:cNvSpPr/>
          <p:nvPr/>
        </p:nvSpPr>
        <p:spPr>
          <a:xfrm>
            <a:off x="5868144" y="188640"/>
            <a:ext cx="727767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Bene</a:t>
            </a:r>
            <a:endParaRPr lang="en-GB" sz="1200" dirty="0"/>
          </a:p>
        </p:txBody>
      </p:sp>
      <p:sp>
        <p:nvSpPr>
          <p:cNvPr id="8" name="Oval 7"/>
          <p:cNvSpPr/>
          <p:nvPr/>
        </p:nvSpPr>
        <p:spPr>
          <a:xfrm>
            <a:off x="5876997" y="2806664"/>
            <a:ext cx="790922" cy="7663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X-Roads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lIns="91435" tIns="45718" rIns="91435" bIns="45718"/>
          <a:lstStyle/>
          <a:p>
            <a:pPr algn="l">
              <a:defRPr/>
            </a:pPr>
            <a:r>
              <a:rPr lang="en-US" sz="4400" cap="none" dirty="0">
                <a:ea typeface="ＭＳ Ｐゴシック" pitchFamily="-65" charset="-128"/>
                <a:sym typeface="Lucida Grande" charset="0"/>
              </a:rPr>
              <a:t>Part One:</a:t>
            </a:r>
            <a:br>
              <a:rPr lang="en-US" sz="4400" cap="none" dirty="0">
                <a:ea typeface="ＭＳ Ｐゴシック" pitchFamily="-65" charset="-128"/>
                <a:sym typeface="Lucida Grande" charset="0"/>
              </a:rPr>
            </a:br>
            <a:r>
              <a:rPr lang="en-US" sz="4400" cap="none" dirty="0">
                <a:ea typeface="ＭＳ Ｐゴシック" pitchFamily="-65" charset="-128"/>
                <a:sym typeface="Lucida Grande" charset="0"/>
              </a:rPr>
              <a:t>The Fabric of </a:t>
            </a:r>
            <a:br>
              <a:rPr lang="en-US" sz="4400" cap="none" dirty="0">
                <a:ea typeface="ＭＳ Ｐゴシック" pitchFamily="-65" charset="-128"/>
                <a:sym typeface="Lucida Grande" charset="0"/>
              </a:rPr>
            </a:br>
            <a:r>
              <a:rPr lang="en-US" sz="4400" cap="none" dirty="0">
                <a:ea typeface="ＭＳ Ｐゴシック" pitchFamily="-65" charset="-128"/>
                <a:sym typeface="Lucida Grande" charset="0"/>
              </a:rPr>
              <a:t>Disaster Response</a:t>
            </a:r>
          </a:p>
        </p:txBody>
      </p:sp>
    </p:spTree>
    <p:extLst>
      <p:ext uri="{BB962C8B-B14F-4D97-AF65-F5344CB8AC3E}">
        <p14:creationId xmlns:p14="http://schemas.microsoft.com/office/powerpoint/2010/main" val="26935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858000" cy="1143000"/>
          </a:xfrm>
        </p:spPr>
        <p:txBody>
          <a:bodyPr/>
          <a:lstStyle/>
          <a:p>
            <a:r>
              <a:rPr lang="en-US" b="0" i="0" dirty="0"/>
              <a:t>NetHope's 10th Anniversary</a:t>
            </a:r>
            <a:br>
              <a:rPr lang="en-US" b="0" i="0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5607844" cy="50077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7064" y="5877272"/>
            <a:ext cx="5295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https://www.youtube.com/watch?v=-VbELPNnhNs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03354" y="6392361"/>
            <a:ext cx="3928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9900"/>
                </a:solidFill>
              </a:rPr>
              <a:t>What’s wrong in this video?</a:t>
            </a:r>
            <a:endParaRPr lang="en-US" sz="2400" i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1:20 P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1:20 P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1:20 P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1:20 P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1:20 P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6D6E3A9E70BF4C9F7CBB65C45C8143" ma:contentTypeVersion="0" ma:contentTypeDescription="Create a new document." ma:contentTypeScope="" ma:versionID="e217719a970581a934402205edb9f14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94B6FA-71D9-417B-899C-4C80569698B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F4B74D2-8896-4C44-B710-F16083910C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IFRC_English</Template>
  <TotalTime>26686</TotalTime>
  <Words>1935</Words>
  <Application>Microsoft Office PowerPoint</Application>
  <PresentationFormat>On-screen Show (4:3)</PresentationFormat>
  <Paragraphs>430</Paragraphs>
  <Slides>56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71" baseType="lpstr">
      <vt:lpstr>MS PGothic</vt:lpstr>
      <vt:lpstr>MS PGothic</vt:lpstr>
      <vt:lpstr>Arial</vt:lpstr>
      <vt:lpstr>Arial Black</vt:lpstr>
      <vt:lpstr>Arial Rounded MT Bold</vt:lpstr>
      <vt:lpstr>Calibri</vt:lpstr>
      <vt:lpstr>Calibri (Body)</vt:lpstr>
      <vt:lpstr>Lucida Grande</vt:lpstr>
      <vt:lpstr>Times</vt:lpstr>
      <vt:lpstr>Times New Roman</vt:lpstr>
      <vt:lpstr>Verdana</vt:lpstr>
      <vt:lpstr>Wingdings</vt:lpstr>
      <vt:lpstr>ヒラギノ角ゴ ProN W3</vt:lpstr>
      <vt:lpstr>Office Theme</vt:lpstr>
      <vt:lpstr>1_Office Theme</vt:lpstr>
      <vt:lpstr>Technology at the Crossroads Disaster Relief and IT Strategy</vt:lpstr>
      <vt:lpstr>A Brief Introduction</vt:lpstr>
      <vt:lpstr>38 and 5 14 by 38</vt:lpstr>
      <vt:lpstr>PowerPoint Presentation</vt:lpstr>
      <vt:lpstr>To start with a poet…</vt:lpstr>
      <vt:lpstr>PowerPoint Presentation</vt:lpstr>
      <vt:lpstr>PowerPoint Presentation</vt:lpstr>
      <vt:lpstr>Part One: The Fabric of  Disaster Response</vt:lpstr>
      <vt:lpstr>NetHope's 10th Anniversary </vt:lpstr>
      <vt:lpstr>RC Philippines Response - Jan. 2014</vt:lpstr>
      <vt:lpstr>Japan Tsunami Aftermath –Mar. 2011</vt:lpstr>
      <vt:lpstr>Disaster Costs Continue to Rise </vt:lpstr>
      <vt:lpstr>Timeline of a Disaster Response</vt:lpstr>
      <vt:lpstr>Connections of a Disaster Response</vt:lpstr>
      <vt:lpstr>Bangladesh Cyclone Fatalities</vt:lpstr>
      <vt:lpstr>Changing Priorities By Program Type</vt:lpstr>
      <vt:lpstr>Haiti  – 19 Jan 10 </vt:lpstr>
      <vt:lpstr>PowerPoint Presentation</vt:lpstr>
      <vt:lpstr>Japan 2011</vt:lpstr>
      <vt:lpstr>People need to know  their loved ones are safe</vt:lpstr>
      <vt:lpstr>PowerPoint Presentation</vt:lpstr>
      <vt:lpstr>Three ICT Things Different in Haiyan DR</vt:lpstr>
      <vt:lpstr>Syrian Refugees – Sep. 2015 Information to survive</vt:lpstr>
      <vt:lpstr>Three ICT Things Different in Syrian DR</vt:lpstr>
      <vt:lpstr>Top Questions of Refugees in Greece</vt:lpstr>
      <vt:lpstr>Part Three: Strategic Shifts</vt:lpstr>
      <vt:lpstr>Strategy is about connecting the dots, seeing around the corners and choosing a destination. </vt:lpstr>
      <vt:lpstr>An NGO IT Strategy Approach</vt:lpstr>
      <vt:lpstr>The Relevant Technologies</vt:lpstr>
      <vt:lpstr>Control of the IT Stack  Has Changed </vt:lpstr>
      <vt:lpstr>Innovation at the margins</vt:lpstr>
      <vt:lpstr>Innovation at the margins</vt:lpstr>
      <vt:lpstr>Innovation at the margins</vt:lpstr>
      <vt:lpstr>Innovation at the margins</vt:lpstr>
      <vt:lpstr>1. From the supply side of relief to the consumer side  (rise of the beneficiary)</vt:lpstr>
      <vt:lpstr>PowerPoint Presentation</vt:lpstr>
      <vt:lpstr>Technologies are Shifting…</vt:lpstr>
      <vt:lpstr>Even by 2020, the Digital Divide is still a problem</vt:lpstr>
      <vt:lpstr>We need to meet people where they are, with the technology they have adopted.</vt:lpstr>
      <vt:lpstr>The Internet Highway in Rural Africa</vt:lpstr>
      <vt:lpstr>2G Tuesdays at Facebook</vt:lpstr>
      <vt:lpstr>2. Technology is growing faster than traditional IT can keep up</vt:lpstr>
      <vt:lpstr>PowerPoint Presentation</vt:lpstr>
      <vt:lpstr>PowerPoint Presentation</vt:lpstr>
      <vt:lpstr>Innovation moving to the core of IT</vt:lpstr>
      <vt:lpstr>The technology world is accelerating</vt:lpstr>
      <vt:lpstr>3. We need to expand from provider- trucks to advisor-cabs, etc.</vt:lpstr>
      <vt:lpstr>App-systems provided versus consumer/local apps</vt:lpstr>
      <vt:lpstr>Bimodal IT is the practice of managing two separate, coherent modes of IT delivery, one focused on stability and the other on agility. Mode 1 is traditional and sequential, emphasizing safety and accuracy. Mode 2 is exploratory and nonlinear, emphasizing agility and speed.    --Gartner Group</vt:lpstr>
      <vt:lpstr>The Future of IT in a More Nuanced World </vt:lpstr>
      <vt:lpstr>The Four Reversals</vt:lpstr>
      <vt:lpstr>Conclusion? Sometimes you need to take two steps back in order to take one step forward…  Let go, and meet people where they are.</vt:lpstr>
      <vt:lpstr>Food for Thought</vt:lpstr>
      <vt:lpstr>Further Reading</vt:lpstr>
      <vt:lpstr>Questions?</vt:lpstr>
      <vt:lpstr>PowerPoint Presentation</vt:lpstr>
    </vt:vector>
  </TitlesOfParts>
  <Company>IFRC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Digital Divide Initiative</dc:title>
  <dc:creator>Jeremy Mortimer</dc:creator>
  <cp:lastModifiedBy>Edward Happ</cp:lastModifiedBy>
  <cp:revision>711</cp:revision>
  <dcterms:created xsi:type="dcterms:W3CDTF">2010-03-04T15:12:21Z</dcterms:created>
  <dcterms:modified xsi:type="dcterms:W3CDTF">2016-06-27T20:21:54Z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0x010100D46D6E3A9E70BF4C9F7CBB65C45C8143</vt:lpwstr>
  </property>
</Properties>
</file>