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notesMasterIdLst>
    <p:notesMasterId r:id="rId39"/>
  </p:notesMasterIdLst>
  <p:handoutMasterIdLst>
    <p:handoutMasterId r:id="rId40"/>
  </p:handoutMasterIdLst>
  <p:sldIdLst>
    <p:sldId id="323" r:id="rId3"/>
    <p:sldId id="381" r:id="rId4"/>
    <p:sldId id="409" r:id="rId5"/>
    <p:sldId id="362" r:id="rId6"/>
    <p:sldId id="376" r:id="rId7"/>
    <p:sldId id="411" r:id="rId8"/>
    <p:sldId id="412" r:id="rId9"/>
    <p:sldId id="410" r:id="rId10"/>
    <p:sldId id="415" r:id="rId11"/>
    <p:sldId id="416" r:id="rId12"/>
    <p:sldId id="414" r:id="rId13"/>
    <p:sldId id="443" r:id="rId14"/>
    <p:sldId id="361" r:id="rId15"/>
    <p:sldId id="383" r:id="rId16"/>
    <p:sldId id="429" r:id="rId17"/>
    <p:sldId id="440" r:id="rId18"/>
    <p:sldId id="403" r:id="rId19"/>
    <p:sldId id="417" r:id="rId20"/>
    <p:sldId id="357" r:id="rId21"/>
    <p:sldId id="358" r:id="rId22"/>
    <p:sldId id="359" r:id="rId23"/>
    <p:sldId id="360" r:id="rId24"/>
    <p:sldId id="441" r:id="rId25"/>
    <p:sldId id="428" r:id="rId26"/>
    <p:sldId id="405" r:id="rId27"/>
    <p:sldId id="395" r:id="rId28"/>
    <p:sldId id="396" r:id="rId29"/>
    <p:sldId id="397" r:id="rId30"/>
    <p:sldId id="398" r:id="rId31"/>
    <p:sldId id="402" r:id="rId32"/>
    <p:sldId id="379" r:id="rId33"/>
    <p:sldId id="387" r:id="rId34"/>
    <p:sldId id="388" r:id="rId35"/>
    <p:sldId id="444" r:id="rId36"/>
    <p:sldId id="445" r:id="rId37"/>
    <p:sldId id="442" r:id="rId38"/>
  </p:sldIdLst>
  <p:sldSz cx="9144000" cy="6858000" type="screen4x3"/>
  <p:notesSz cx="6797675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1C21"/>
    <a:srgbClr val="C90101"/>
    <a:srgbClr val="958982"/>
    <a:srgbClr val="8B4907"/>
    <a:srgbClr val="B81612"/>
    <a:srgbClr val="541818"/>
    <a:srgbClr val="B4ACA6"/>
    <a:srgbClr val="5C4F46"/>
    <a:srgbClr val="66584E"/>
    <a:srgbClr val="E8C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4" autoAdjust="0"/>
    <p:restoredTop sz="89146" autoAdjust="0"/>
  </p:normalViewPr>
  <p:slideViewPr>
    <p:cSldViewPr>
      <p:cViewPr varScale="1">
        <p:scale>
          <a:sx n="93" d="100"/>
          <a:sy n="93" d="100"/>
        </p:scale>
        <p:origin x="-5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17A2E-01AE-8744-8BF2-0E8BF9AF35EB}" type="datetimeFigureOut">
              <a:rPr lang="fr-FR" smtClean="0"/>
              <a:t>22/09/2015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196B-4847-304B-B661-79EE4B71ED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939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63CD2-E6D0-4664-80AF-E5269DCB018D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13771-F6C0-445A-A6DD-1124A9366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836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vidkhurst.com/clayton-christensen-at-davos-an-ecological-perspective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wired.com/business/2013/02/mf-clayton-christensen-wants-to-transform-capitalism/all/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l.com/fool/free-report/18/sa-cabletvaudio-253366.aspx?source=isaspodft0000782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ston.com/news/world/articles/2006/07/25/ambulance_drivers_tell_tales_of_horror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2YZnTL596Q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imdb.com/media/rm1413254656/tt0112384" TargetMode="External"/><Relationship Id="rId5" Type="http://schemas.openxmlformats.org/officeDocument/2006/relationships/hyperlink" Target="https://www.youtube.com/watch?v=ze1hmt4_wPg" TargetMode="External"/><Relationship Id="rId4" Type="http://schemas.openxmlformats.org/officeDocument/2006/relationships/hyperlink" Target="https://www.youtube.com/watch?v=Zm5nUEG5Bjo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I was 38, I read a comment by Handy saying we could expect to have 5 careers;</a:t>
            </a:r>
            <a:r>
              <a:rPr lang="en-US" baseline="0" dirty="0" smtClean="0"/>
              <a:t> for the millennials, they can expect to have 14 jobs…by the time they are 38! (see https://www.youtube.com/watch?v=XrJjfDUzD7M at 02:15)</a:t>
            </a:r>
            <a:endParaRPr lang="en-US" dirty="0" smtClean="0"/>
          </a:p>
          <a:p>
            <a:r>
              <a:rPr lang="en-US" dirty="0" smtClean="0"/>
              <a:t>http://www.amazon.com/The-Age-Unreason-Charles-Handy/dp/0875843018</a:t>
            </a:r>
          </a:p>
          <a:p>
            <a:r>
              <a:rPr lang="en-US" dirty="0" smtClean="0"/>
              <a:t>Charles Handy,</a:t>
            </a:r>
            <a:r>
              <a:rPr lang="en-US" baseline="0" dirty="0" smtClean="0"/>
              <a:t> </a:t>
            </a:r>
            <a:r>
              <a:rPr lang="en-US" dirty="0" smtClean="0"/>
              <a:t>http://www.texasventures.us/india/images/leader2_1.jpg  …five</a:t>
            </a:r>
            <a:r>
              <a:rPr lang="en-US" baseline="0" dirty="0" smtClean="0"/>
              <a:t> careers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the word "surpass" in the above points.  And the underlying issues of change and trust.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13771-F6C0-445A-A6DD-1124A936674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420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Echoing Jim Collins, “when there is rapid change and uncertainty, smart organizations vary like mad.”  This takes a certain kind of humility: admitting that when it comes to the future of technology we most often don’t know.  This may be a bit philosophical, as my editor pointed out—after all, people want to know about the impact of the “cloud.”  My short answer is that it will be different than we expect; so make your bets small, shared and vary like mad.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13771-F6C0-445A-A6DD-1124A936674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208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dirty="0" smtClean="0"/>
              <a:t>*number of project phases lasting less than 3 months / number of project phases lasting more than 3 months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13771-F6C0-445A-A6DD-1124A936674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414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http://www.standishgroup.com/about;</a:t>
            </a:r>
            <a:r>
              <a:rPr lang="en-US" baseline="0" dirty="0" smtClean="0"/>
              <a:t> http://www.projectsmart.co.uk/docs/chaos-report.pdf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13771-F6C0-445A-A6DD-1124A936674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560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AEF4FB-29B6-463F-9CE6-A86E6D150EC8}" type="slidenum">
              <a:rPr lang="en-US" smtClean="0">
                <a:latin typeface="Lucida Grande"/>
                <a:ea typeface="ヒラギノ角ゴ ProN W3"/>
                <a:cs typeface="ヒラギノ角ゴ ProN W3"/>
                <a:sym typeface="Lucida Grande"/>
              </a:rPr>
              <a:pPr/>
              <a:t>17</a:t>
            </a:fld>
            <a:endParaRPr lang="en-US" smtClean="0">
              <a:latin typeface="Lucida Grande"/>
              <a:ea typeface="ヒラギノ角ゴ ProN W3"/>
              <a:cs typeface="ヒラギノ角ゴ ProN W3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</a:t>
            </a:r>
            <a:r>
              <a:rPr lang="en-US" dirty="0" smtClean="0">
                <a:hlinkClick r:id="rId3"/>
              </a:rPr>
              <a:t>http://www.davidkhurst.com/clayton-christensen-at-davos-an-ecological-perspective/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 smtClean="0">
                <a:hlinkClick r:id="rId4"/>
              </a:rPr>
              <a:t>http://www.wired.com/business/2013/02/mf-clayton-christensen-wants-to-transform-capitalism/all/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26D0-44AF-46C1-9F3F-3777E05488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38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http://icscentre.org/area/riding-the-wave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19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46054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Motley </a:t>
            </a:r>
            <a:r>
              <a:rPr lang="en-US" smtClean="0"/>
              <a:t>Fool</a:t>
            </a:r>
            <a:r>
              <a:rPr lang="en-US" baseline="0" smtClean="0"/>
              <a:t> Newsletter,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August 3, 2013, at 15:36 here: </a:t>
            </a:r>
            <a:r>
              <a:rPr lang="en-US" sz="1200" u="sng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http://www.fool.com/fool/free-report/18/sa-cabletvaudio-253366.aspx?source=isaspodft0000782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8C2971-A8E4-43F0-8DE6-FE8EF137F40F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07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13771-F6C0-445A-A6DD-1124A936674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359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AEF4FB-29B6-463F-9CE6-A86E6D150EC8}" type="slidenum">
              <a:rPr lang="en-US" smtClean="0">
                <a:latin typeface="Lucida Grande"/>
                <a:ea typeface="ヒラギノ角ゴ ProN W3"/>
                <a:cs typeface="ヒラギノ角ゴ ProN W3"/>
                <a:sym typeface="Lucida Grande"/>
              </a:rPr>
              <a:pPr/>
              <a:t>25</a:t>
            </a:fld>
            <a:endParaRPr lang="en-US" smtClean="0">
              <a:latin typeface="Lucida Grande"/>
              <a:ea typeface="ヒラギノ角ゴ ProN W3"/>
              <a:cs typeface="ヒラギノ角ゴ ProN W3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http://blog.thingamy.com/sigs_blog/management/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13771-F6C0-445A-A6DD-1124A936674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712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From my May 2014 ISCRAM keynote: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"Managing the Disasters within: what we can learn from disaster relief”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http://www.boston.com/news/world/articles/2006/07/25/ambulance_drivers_tell_tales_of_horror/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56205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ownership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30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4783526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http://blog.thingamy.com/sigs_blog/management/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13771-F6C0-445A-A6DD-1124A9366744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7121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69564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33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64657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The Apollo 13 mission CO2 filter problem solving is in 3 video clips: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hlinkClick r:id="rId3"/>
              </a:rPr>
              <a:t>https://www.youtube.com/watch?v=C2YZnTL596Q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hlinkClick r:id="rId4"/>
              </a:rPr>
              <a:t>https://www.youtube.com/watch?v=Zm5nUEG5Bjo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hlinkClick r:id="rId5"/>
              </a:rPr>
              <a:t>https://www.youtube.com/watch?v=ze1hmt4_wPg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Question, what problem do we have that has very limited resources to solve with a very tight deadline; how can we find a creative, ripped-duct-tape solution?</a:t>
            </a:r>
          </a:p>
          <a:p>
            <a:endParaRPr lang="en-US" dirty="0" smtClean="0"/>
          </a:p>
          <a:p>
            <a:r>
              <a:rPr lang="en-US" dirty="0" smtClean="0"/>
              <a:t>Photo:</a:t>
            </a:r>
            <a:r>
              <a:rPr lang="en-US" baseline="0" dirty="0" smtClean="0"/>
              <a:t> </a:t>
            </a:r>
            <a:r>
              <a:rPr lang="en-US" dirty="0" smtClean="0">
                <a:hlinkClick r:id="rId6"/>
              </a:rPr>
              <a:t>http://www.imdb.com/media/rm1413254656/tt0112384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6642-BB39-4383-818C-07D69F4A002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AEF4FB-29B6-463F-9CE6-A86E6D150EC8}" type="slidenum">
              <a:rPr lang="en-US" smtClean="0">
                <a:latin typeface="Lucida Grande"/>
                <a:ea typeface="ヒラギノ角ゴ ProN W3"/>
                <a:cs typeface="ヒラギノ角ゴ ProN W3"/>
                <a:sym typeface="Lucida Grande"/>
              </a:rPr>
              <a:pPr/>
              <a:t>6</a:t>
            </a:fld>
            <a:endParaRPr lang="en-US" smtClean="0">
              <a:latin typeface="Lucida Grande"/>
              <a:ea typeface="ヒラギノ角ゴ ProN W3"/>
              <a:cs typeface="ヒラギノ角ゴ ProN W3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8213" y="746125"/>
            <a:ext cx="4921250" cy="36909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8213" y="746125"/>
            <a:ext cx="4921250" cy="36909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37% foundational</a:t>
            </a:r>
          </a:p>
          <a:p>
            <a:r>
              <a:rPr lang="en-US" dirty="0" smtClean="0"/>
              <a:t>32% operational</a:t>
            </a:r>
          </a:p>
          <a:p>
            <a:r>
              <a:rPr lang="en-US" dirty="0" smtClean="0"/>
              <a:t>22% program</a:t>
            </a:r>
          </a:p>
          <a:p>
            <a:r>
              <a:rPr lang="en-US" dirty="0" smtClean="0"/>
              <a:t>11% beneficiary</a:t>
            </a:r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DB4E0D-72C4-4082-8F57-C7A6CF80018F}" type="slidenum">
              <a:rPr lang="en-US" smtClean="0">
                <a:latin typeface="Lucida Grande"/>
                <a:ea typeface="ヒラギノ角ゴ ProN W3"/>
                <a:cs typeface="ヒラギノ角ゴ ProN W3"/>
                <a:sym typeface="Lucida Grande"/>
              </a:rPr>
              <a:pPr/>
              <a:t>9</a:t>
            </a:fld>
            <a:endParaRPr lang="en-US" smtClean="0">
              <a:latin typeface="Lucida Grande"/>
              <a:ea typeface="ヒラギノ角ゴ ProN W3"/>
              <a:cs typeface="ヒラギノ角ゴ ProN W3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1DFBCD-898F-418A-A5F1-E5825DFC4620}" type="slidenum">
              <a:rPr lang="en-US" smtClean="0">
                <a:latin typeface="Lucida Grande"/>
                <a:ea typeface="ヒラギノ角ゴ ProN W3"/>
                <a:cs typeface="ヒラギノ角ゴ ProN W3"/>
                <a:sym typeface="Lucida Grande"/>
              </a:rPr>
              <a:pPr/>
              <a:t>10</a:t>
            </a:fld>
            <a:endParaRPr lang="en-US" smtClean="0">
              <a:latin typeface="Lucida Grande"/>
              <a:ea typeface="ヒラギノ角ゴ ProN W3"/>
              <a:cs typeface="ヒラギノ角ゴ ProN W3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https://en.wikipedia.org/wiki/Data_center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13771-F6C0-445A-A6DD-1124A936674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04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124744"/>
            <a:ext cx="8839200" cy="5616624"/>
          </a:xfrm>
          <a:prstGeom prst="rect">
            <a:avLst/>
          </a:prstGeom>
          <a:solidFill>
            <a:srgbClr val="9589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591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2135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52400" y="188640"/>
            <a:ext cx="8812088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Image 9" descr="IFRC-Logo-RGB-Tagline-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" t="1905" b="-2"/>
          <a:stretch/>
        </p:blipFill>
        <p:spPr>
          <a:xfrm>
            <a:off x="222334" y="0"/>
            <a:ext cx="3845610" cy="1070411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EDCA2-8073-4B00-8DBE-F6CF9B20D43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2400" y="152400"/>
            <a:ext cx="8839200" cy="5753100"/>
          </a:xfrm>
          <a:prstGeom prst="rect">
            <a:avLst/>
          </a:prstGeom>
          <a:solidFill>
            <a:srgbClr val="66584E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 userDrawn="1"/>
        </p:nvSpPr>
        <p:spPr bwMode="auto">
          <a:xfrm>
            <a:off x="339725" y="339725"/>
            <a:ext cx="1260475" cy="1260475"/>
          </a:xfrm>
          <a:prstGeom prst="ellipse">
            <a:avLst/>
          </a:prstGeom>
          <a:solidFill>
            <a:srgbClr val="CF1C21"/>
          </a:solidFill>
          <a:ln w="31750">
            <a:solidFill>
              <a:schemeClr val="bg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591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395536" y="765865"/>
            <a:ext cx="1152128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+mn-lt"/>
                <a:cs typeface="Arial"/>
              </a:rPr>
              <a:t>Disruption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+mn-lt"/>
                <a:cs typeface="Arial"/>
              </a:rPr>
              <a:t>Innovation</a:t>
            </a:r>
            <a:endParaRPr lang="en-US" sz="14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019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 sz="20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316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76400"/>
            <a:ext cx="3352800" cy="41910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1676400"/>
            <a:ext cx="4724400" cy="4191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199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5600"/>
            <a:ext cx="6858000" cy="29718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31732"/>
            <a:ext cx="6858000" cy="114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7057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40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1075"/>
            <a:ext cx="4040188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1075"/>
            <a:ext cx="4041775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582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 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533400" y="623888"/>
              <a:ext cx="5910808" cy="389850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FOR FURTHER INFORMATION ON </a:t>
              </a:r>
              <a:r>
                <a:rPr lang="en-US" sz="2000" b="1" baseline="30000" dirty="0" smtClean="0">
                  <a:solidFill>
                    <a:srgbClr val="E8C7B0"/>
                  </a:solidFill>
                  <a:latin typeface="Calibri (Body)"/>
                  <a:cs typeface="Calibri (Body)"/>
                </a:rPr>
                <a:t>THE DIGITAL DIVIDE INITIATIVE</a:t>
              </a:r>
              <a:r>
                <a:rPr lang="en-US" sz="2000" b="1" baseline="0" dirty="0" smtClean="0">
                  <a:solidFill>
                    <a:srgbClr val="E8C7B0"/>
                  </a:solidFill>
                  <a:latin typeface="Calibri (Body)"/>
                  <a:cs typeface="Calibri (Body)"/>
                </a:rPr>
                <a:t> </a:t>
              </a:r>
              <a:r>
                <a:rPr lang="en-US" sz="2000" b="1" baseline="30000" dirty="0" smtClean="0">
                  <a:solidFill>
                    <a:srgbClr val="E8C7B0"/>
                  </a:solidFill>
                  <a:latin typeface="Calibri (Body)"/>
                  <a:cs typeface="Calibri (Body)"/>
                </a:rPr>
                <a:t>, </a:t>
              </a: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PLEASE CONTACT: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IFRC  INFORMATION SERVICES</a:t>
              </a:r>
              <a:r>
                <a:rPr lang="en-US" sz="2000" b="1" dirty="0">
                  <a:solidFill>
                    <a:srgbClr val="E8C7B0"/>
                  </a:solidFill>
                  <a:latin typeface="Calibri (Body)"/>
                  <a:cs typeface="Calibri (Body)"/>
                </a:rPr>
                <a:t> </a:t>
              </a: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DEPARTMENT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aseline="30000" dirty="0" smtClean="0">
                  <a:solidFill>
                    <a:schemeClr val="bg1"/>
                  </a:solidFill>
                  <a:latin typeface="Calibri (Body)"/>
                  <a:cs typeface="Calibri (Body)"/>
                </a:rPr>
                <a:t>ED HAPP, HEAD OF ISD &amp; GLOBAL CIO</a:t>
              </a:r>
              <a:r>
                <a:rPr lang="en-US" sz="2000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/>
              </a:r>
              <a:br>
                <a:rPr lang="en-US" sz="2000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TEL. : +41 022 730 </a:t>
              </a:r>
              <a:r>
                <a:rPr lang="en-US" sz="2000" b="1" baseline="30000" dirty="0" smtClean="0">
                  <a:solidFill>
                    <a:schemeClr val="bg1"/>
                  </a:solidFill>
                  <a:latin typeface="Calibri (Body)"/>
                  <a:cs typeface="Calibri (Body)"/>
                </a:rPr>
                <a:t>4365</a:t>
              </a: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EMAIL: </a:t>
              </a:r>
              <a:r>
                <a:rPr lang="en-US" sz="2000" b="1" baseline="30000" dirty="0" smtClean="0">
                  <a:solidFill>
                    <a:schemeClr val="bg1"/>
                  </a:solidFill>
                  <a:latin typeface="Calibri (Body)"/>
                  <a:cs typeface="Calibri (Body)"/>
                </a:rPr>
                <a:t>edward.happ@ifrc.org</a:t>
              </a: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THIS PRESENTATION IS PUBLISHED BY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INTERNATIONAL FEDERATION OF </a:t>
              </a:r>
              <a:b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RED CROSS AND RED CRESCENT SOCIETIES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P.O. BOX 372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CH-1211 GENEVA 19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SWITZERLAND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TEL.: +41 22 730 42 22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FAX.: +41 22 733 03 95</a:t>
              </a:r>
              <a:endParaRPr lang="en-US" sz="2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 descr="IFRC_logo_EN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63813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188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791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62" y="1700808"/>
            <a:ext cx="8555038" cy="4228523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buSzPct val="100000"/>
              <a:buFont typeface="Lucida Grande"/>
              <a:buChar char="−"/>
              <a:defRPr>
                <a:solidFill>
                  <a:schemeClr val="tx1"/>
                </a:solidFill>
              </a:defRPr>
            </a:lvl3pPr>
            <a:lvl4pPr>
              <a:buClrTx/>
              <a:defRPr baseline="0">
                <a:solidFill>
                  <a:schemeClr val="tx1"/>
                </a:solidFill>
              </a:defRPr>
            </a:lvl4pPr>
            <a:lvl5pPr>
              <a:buClrTx/>
              <a:buFont typeface="Lucida Grande"/>
              <a:buChar char="−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6056" y="285306"/>
            <a:ext cx="5472070" cy="843390"/>
          </a:xfrm>
        </p:spPr>
        <p:txBody>
          <a:bodyPr>
            <a:no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631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4"/>
          <p:cNvCxnSpPr/>
          <p:nvPr userDrawn="1"/>
        </p:nvCxnSpPr>
        <p:spPr>
          <a:xfrm>
            <a:off x="395536" y="1268760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332656"/>
            <a:ext cx="82809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40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auto">
          <a:xfrm>
            <a:off x="395536" y="1484784"/>
            <a:ext cx="8291264" cy="469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3000"/>
            </a:lvl1pPr>
            <a:lvl2pPr>
              <a:defRPr sz="25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EDCA2-8073-4B00-8DBE-F6CF9B20D43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d cont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400" y="0"/>
            <a:ext cx="8991600" cy="6553200"/>
            <a:chOff x="152400" y="-76200"/>
            <a:chExt cx="8991600" cy="6553200"/>
          </a:xfrm>
        </p:grpSpPr>
        <p:sp>
          <p:nvSpPr>
            <p:cNvPr id="3" name="Rectangle 11"/>
            <p:cNvSpPr/>
            <p:nvPr userDrawn="1"/>
          </p:nvSpPr>
          <p:spPr>
            <a:xfrm>
              <a:off x="304800" y="-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" name="Rectangle 12"/>
            <p:cNvSpPr/>
            <p:nvPr userDrawn="1"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 descr="IFRC_logo_EN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13"/>
          <p:cNvSpPr txBox="1"/>
          <p:nvPr userDrawn="1"/>
        </p:nvSpPr>
        <p:spPr bwMode="auto">
          <a:xfrm>
            <a:off x="533400" y="574675"/>
            <a:ext cx="4724400" cy="37959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rgbClr val="E8C7B0"/>
                </a:solidFill>
                <a:latin typeface="Calibri (Body)"/>
                <a:cs typeface="Calibri (Body)"/>
              </a:rPr>
              <a:t>FOR FURTHER INFORMATION ON </a:t>
            </a:r>
            <a:r>
              <a:rPr lang="en-US" sz="2000" b="1" baseline="30000" dirty="0" smtClean="0">
                <a:solidFill>
                  <a:srgbClr val="E8C7B0"/>
                </a:solidFill>
                <a:latin typeface="Calibri (Body)"/>
                <a:cs typeface="Calibri (Body)"/>
              </a:rPr>
              <a:t>INFORMATION AND COMMUNICATION TECHNOLOGIES, PLEASE </a:t>
            </a:r>
            <a:r>
              <a:rPr lang="en-US" sz="2000" b="1" baseline="30000" dirty="0">
                <a:solidFill>
                  <a:srgbClr val="E8C7B0"/>
                </a:solidFill>
                <a:latin typeface="Calibri (Body)"/>
                <a:cs typeface="Calibri (Body)"/>
              </a:rPr>
              <a:t>CONTACT: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rgbClr val="E8C7B0"/>
                </a:solidFill>
                <a:latin typeface="Calibri (Body)"/>
                <a:cs typeface="Calibri (Body)"/>
              </a:rPr>
              <a:t>IFRC </a:t>
            </a:r>
            <a:r>
              <a:rPr lang="en-US" sz="2000" b="1" baseline="30000" dirty="0" smtClean="0">
                <a:solidFill>
                  <a:srgbClr val="E8C7B0"/>
                </a:solidFill>
                <a:latin typeface="Calibri (Body)"/>
                <a:cs typeface="Calibri (Body)"/>
              </a:rPr>
              <a:t>ISD DEPARTMENT</a:t>
            </a:r>
            <a:endParaRPr lang="en-US" sz="2000" b="1" baseline="30000" dirty="0">
              <a:solidFill>
                <a:srgbClr val="E8C7B0"/>
              </a:solidFill>
              <a:latin typeface="Calibri (Body)"/>
              <a:cs typeface="Calibri (Body)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aseline="30000" dirty="0" smtClean="0">
                <a:solidFill>
                  <a:schemeClr val="bg1"/>
                </a:solidFill>
                <a:latin typeface="Calibri (Body)"/>
                <a:cs typeface="Calibri (Body)"/>
              </a:rPr>
              <a:t>NAME: EDWARD HAPP, GLOBAL CIO,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aseline="30000" dirty="0" smtClean="0">
                <a:solidFill>
                  <a:schemeClr val="bg1"/>
                </a:solidFill>
                <a:latin typeface="Calibri (Body)"/>
                <a:cs typeface="Calibri (Body)"/>
              </a:rPr>
              <a:t>HEAD OF DEPARTMENT</a:t>
            </a:r>
            <a:r>
              <a:rPr lang="en-US" sz="2000" baseline="30000" dirty="0">
                <a:solidFill>
                  <a:schemeClr val="bg1"/>
                </a:solidFill>
                <a:latin typeface="Calibri (Body)"/>
                <a:cs typeface="Calibri (Body)"/>
              </a:rPr>
              <a:t/>
            </a:r>
            <a:br>
              <a:rPr lang="en-US" sz="2000" baseline="30000" dirty="0">
                <a:solidFill>
                  <a:schemeClr val="bg1"/>
                </a:solidFill>
                <a:latin typeface="Calibri (Body)"/>
                <a:cs typeface="Calibri (Body)"/>
              </a:rPr>
            </a:b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TEL. : +41 </a:t>
            </a:r>
            <a:r>
              <a:rPr lang="en-US" sz="2000" b="1" baseline="30000" dirty="0" smtClean="0">
                <a:solidFill>
                  <a:schemeClr val="bg1"/>
                </a:solidFill>
                <a:latin typeface="Calibri (Body)"/>
                <a:cs typeface="Calibri (Body)"/>
              </a:rPr>
              <a:t>79 250 5558 (MOBILE)</a:t>
            </a: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EMAIL: </a:t>
            </a:r>
            <a:r>
              <a:rPr lang="en-US" sz="2000" b="1" baseline="30000" dirty="0" smtClean="0">
                <a:solidFill>
                  <a:schemeClr val="bg1"/>
                </a:solidFill>
                <a:latin typeface="Calibri (Body)"/>
                <a:cs typeface="Calibri (Body)"/>
              </a:rPr>
              <a:t>edward.happ@ifrc.org</a:t>
            </a: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rgbClr val="E8C7B0"/>
                </a:solidFill>
                <a:latin typeface="Calibri (Body)"/>
                <a:cs typeface="Calibri (Body)"/>
              </a:rPr>
              <a:t>THIS PRESENTATION IS PUBLISHED BY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INTERNATIONAL FEDERATION OF </a:t>
            </a:r>
            <a:b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</a:b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RED CROSS AND RED CRESCENT SOCIETIES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P.O. BOX 372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CH-1211 GENEVA 19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SWITZERLAND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TEL.: +41 22 730 42 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FAX.: +41 22 733 03 95</a:t>
            </a:r>
            <a:endParaRPr lang="en-US" sz="2000" dirty="0">
              <a:solidFill>
                <a:schemeClr val="bg1"/>
              </a:solidFill>
              <a:latin typeface="Calibri (Body)"/>
              <a:cs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98248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395536" y="2204864"/>
            <a:ext cx="3414464" cy="39604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2204864"/>
            <a:ext cx="4724400" cy="3960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395536" y="1052736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404664"/>
            <a:ext cx="828092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EDCA2-8073-4B00-8DBE-F6CF9B20D43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2668"/>
            <a:ext cx="6858000" cy="275577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28800"/>
            <a:ext cx="6858000" cy="114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98077" y="476672"/>
            <a:ext cx="828092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395536" y="1137356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EDCA2-8073-4B00-8DBE-F6CF9B20D43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6480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95536" y="1124744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910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95536" y="1628800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43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59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d 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533400" y="623888"/>
              <a:ext cx="5910808" cy="389850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FOR FURTHER INFORMATION ON </a:t>
              </a:r>
              <a:r>
                <a:rPr lang="en-US" sz="2000" b="1" baseline="30000" dirty="0" smtClean="0">
                  <a:solidFill>
                    <a:srgbClr val="E8C7B0"/>
                  </a:solidFill>
                  <a:latin typeface="Calibri (Body)"/>
                  <a:cs typeface="Calibri (Body)"/>
                </a:rPr>
                <a:t>THE DIGITAL DIVIDE INITIATIVE</a:t>
              </a:r>
              <a:r>
                <a:rPr lang="en-US" sz="2000" b="1" baseline="0" dirty="0" smtClean="0">
                  <a:solidFill>
                    <a:srgbClr val="E8C7B0"/>
                  </a:solidFill>
                  <a:latin typeface="Calibri (Body)"/>
                  <a:cs typeface="Calibri (Body)"/>
                </a:rPr>
                <a:t> </a:t>
              </a:r>
              <a:r>
                <a:rPr lang="en-US" sz="2000" b="1" baseline="30000" dirty="0" smtClean="0">
                  <a:solidFill>
                    <a:srgbClr val="E8C7B0"/>
                  </a:solidFill>
                  <a:latin typeface="Calibri (Body)"/>
                  <a:cs typeface="Calibri (Body)"/>
                </a:rPr>
                <a:t>, </a:t>
              </a: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PLEASE CONTACT: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IFRC  INFORMATION SERVICES</a:t>
              </a:r>
              <a:r>
                <a:rPr lang="en-US" sz="2000" b="1" dirty="0">
                  <a:solidFill>
                    <a:srgbClr val="E8C7B0"/>
                  </a:solidFill>
                  <a:latin typeface="Calibri (Body)"/>
                  <a:cs typeface="Calibri (Body)"/>
                </a:rPr>
                <a:t> </a:t>
              </a: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DEPARTMENT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aseline="30000" dirty="0" smtClean="0">
                  <a:solidFill>
                    <a:schemeClr val="bg1"/>
                  </a:solidFill>
                  <a:latin typeface="Calibri (Body)"/>
                  <a:cs typeface="Calibri (Body)"/>
                </a:rPr>
                <a:t>ED HAPP, HEAD OF ISD &amp; GLOBAL CIO</a:t>
              </a:r>
              <a:r>
                <a:rPr lang="en-US" sz="2000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/>
              </a:r>
              <a:br>
                <a:rPr lang="en-US" sz="2000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TEL. : +41 022 730 </a:t>
              </a:r>
              <a:r>
                <a:rPr lang="en-US" sz="2000" b="1" baseline="30000" dirty="0" smtClean="0">
                  <a:solidFill>
                    <a:schemeClr val="bg1"/>
                  </a:solidFill>
                  <a:latin typeface="Calibri (Body)"/>
                  <a:cs typeface="Calibri (Body)"/>
                </a:rPr>
                <a:t>4365</a:t>
              </a: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EMAIL: </a:t>
              </a:r>
              <a:r>
                <a:rPr lang="en-US" sz="2000" b="1" baseline="30000" dirty="0" smtClean="0">
                  <a:solidFill>
                    <a:schemeClr val="bg1"/>
                  </a:solidFill>
                  <a:latin typeface="Calibri (Body)"/>
                  <a:cs typeface="Calibri (Body)"/>
                </a:rPr>
                <a:t>edward.happ@ifrc.org</a:t>
              </a: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THIS PRESENTATION IS PUBLISHED BY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INTERNATIONAL FEDERATION OF </a:t>
              </a:r>
              <a:b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RED CROSS AND RED CRESCENT SOCIETIES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P.O. BOX 372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CH-1211 GENEVA 19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SWITZERLAND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TEL.: +41 22 730 42 22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FAX.: +41 22 733 03 95</a:t>
              </a:r>
              <a:endParaRPr lang="en-US" sz="2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 descr="IFRC_logo_EN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5485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 userDrawn="1"/>
        </p:nvSpPr>
        <p:spPr bwMode="auto">
          <a:xfrm flipH="1">
            <a:off x="7733109" y="160735"/>
            <a:ext cx="1285875" cy="868412"/>
          </a:xfrm>
          <a:prstGeom prst="round1Rect">
            <a:avLst>
              <a:gd name="adj" fmla="val 46540"/>
            </a:avLst>
          </a:prstGeom>
          <a:solidFill>
            <a:srgbClr val="5EB12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91" tIns="32146" rIns="64291" bIns="32146"/>
          <a:lstStyle/>
          <a:p>
            <a:pPr algn="ctr">
              <a:defRPr/>
            </a:pPr>
            <a:endParaRPr lang="en-US">
              <a:latin typeface="Lucida Grande" charset="0"/>
              <a:ea typeface="ヒラギノ角ゴ ProN W3" charset="-128"/>
              <a:cs typeface="ヒラギノ角ゴ ProN W3" charset="-128"/>
              <a:sym typeface="Lucida Grand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652" y="2518172"/>
            <a:ext cx="6647036" cy="1361777"/>
          </a:xfrm>
          <a:prstGeom prst="rect">
            <a:avLst/>
          </a:prstGeom>
        </p:spPr>
        <p:txBody>
          <a:bodyPr vert="horz" anchor="t"/>
          <a:lstStyle>
            <a:lvl1pPr algn="l">
              <a:defRPr sz="2800" b="1" cap="all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2372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3737926" cy="553245"/>
          </a:xfrm>
          <a:prstGeom prst="rect">
            <a:avLst/>
          </a:prstGeom>
        </p:spPr>
      </p:pic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548680"/>
            <a:ext cx="828092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552" y="1988840"/>
            <a:ext cx="814724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EDCA2-8073-4B00-8DBE-F6CF9B20D43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33" r:id="rId5"/>
    <p:sldLayoutId id="2147483734" r:id="rId6"/>
    <p:sldLayoutId id="2147483748" r:id="rId7"/>
    <p:sldLayoutId id="2147483749" r:id="rId8"/>
    <p:sldLayoutId id="2147483750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52400" y="5943600"/>
            <a:ext cx="8839200" cy="787400"/>
            <a:chOff x="152400" y="5918015"/>
            <a:chExt cx="8839200" cy="787585"/>
          </a:xfrm>
        </p:grpSpPr>
        <p:sp>
          <p:nvSpPr>
            <p:cNvPr id="9" name="Rectangle 8"/>
            <p:cNvSpPr/>
            <p:nvPr userDrawn="1"/>
          </p:nvSpPr>
          <p:spPr bwMode="auto">
            <a:xfrm>
              <a:off x="152400" y="5918015"/>
              <a:ext cx="8839200" cy="787585"/>
            </a:xfrm>
            <a:prstGeom prst="rect">
              <a:avLst/>
            </a:prstGeom>
            <a:solidFill>
              <a:srgbClr val="DB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sz="3200">
                <a:latin typeface="Arial" charset="0"/>
                <a:cs typeface="Arial" charset="0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 bwMode="auto">
            <a:xfrm>
              <a:off x="304800" y="6106972"/>
              <a:ext cx="3124200" cy="36997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>
                  <a:solidFill>
                    <a:srgbClr val="551C15"/>
                  </a:solidFill>
                  <a:latin typeface="Arial Rounded MT Bold" pitchFamily="-110" charset="0"/>
                  <a:ea typeface="Arial Rounded MT Bold" pitchFamily="-110" charset="0"/>
                  <a:cs typeface="Arial Rounded MT Bold" pitchFamily="-110" charset="0"/>
                </a:rPr>
                <a:t>www.ifrc.org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>
                  <a:solidFill>
                    <a:schemeClr val="bg1"/>
                  </a:solidFill>
                  <a:latin typeface="Arial Rounded MT Bold" pitchFamily="-110" charset="0"/>
                  <a:ea typeface="Arial Rounded MT Bold" pitchFamily="-110" charset="0"/>
                  <a:cs typeface="Arial Rounded MT Bold" pitchFamily="-110" charset="0"/>
                </a:rPr>
                <a:t>Saving lives, changing minds.</a:t>
              </a:r>
              <a:endParaRPr lang="en-US" sz="1200">
                <a:solidFill>
                  <a:schemeClr val="bg1"/>
                </a:solidFill>
                <a:latin typeface="Arial Rounded MT Bold" pitchFamily="-110" charset="0"/>
                <a:ea typeface="Arial Rounded MT Bold" pitchFamily="-110" charset="0"/>
                <a:cs typeface="Arial Rounded MT Bold" pitchFamily="-110" charset="0"/>
              </a:endParaRPr>
            </a:p>
          </p:txBody>
        </p:sp>
        <p:pic>
          <p:nvPicPr>
            <p:cNvPr id="1034" name="Picture 14" descr="IFRC_logo_EN.gif"/>
            <p:cNvPicPr>
              <a:picLocks noChangeAspect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613869" y="6172201"/>
              <a:ext cx="3225331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3508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(possible two lines)</a:t>
            </a:r>
            <a:endParaRPr lang="en-GB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676400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Oval 17"/>
          <p:cNvSpPr/>
          <p:nvPr/>
        </p:nvSpPr>
        <p:spPr bwMode="auto">
          <a:xfrm>
            <a:off x="339725" y="339725"/>
            <a:ext cx="1260475" cy="1260475"/>
          </a:xfrm>
          <a:prstGeom prst="ellipse">
            <a:avLst/>
          </a:prstGeom>
          <a:solidFill>
            <a:srgbClr val="CF1C21"/>
          </a:solidFill>
          <a:ln w="31750">
            <a:solidFill>
              <a:schemeClr val="bg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0"/>
          <p:cNvSpPr txBox="1"/>
          <p:nvPr userDrawn="1"/>
        </p:nvSpPr>
        <p:spPr bwMode="auto">
          <a:xfrm>
            <a:off x="395536" y="765865"/>
            <a:ext cx="1152128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+mn-lt"/>
                <a:cs typeface="Arial"/>
              </a:rPr>
              <a:t>Disruption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+mn-lt"/>
                <a:cs typeface="Arial"/>
              </a:rPr>
              <a:t>Innovation</a:t>
            </a:r>
            <a:endParaRPr lang="en-US" sz="14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502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None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ata_cente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cscentre.org/area/riding-the-wav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happ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eghapp.blogspot.ch/2011/07/relevant-it-manifesto.html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C2YZnTL596Q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happ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notesSlide" Target="../notesSlides/notesSlide4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18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17.xml"/><Relationship Id="rId9" Type="http://schemas.openxmlformats.org/officeDocument/2006/relationships/tags" Target="../tags/tag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708920"/>
            <a:ext cx="8136904" cy="1656184"/>
          </a:xfrm>
        </p:spPr>
        <p:txBody>
          <a:bodyPr/>
          <a:lstStyle/>
          <a:p>
            <a:r>
              <a:rPr lang="en-US" sz="4000" dirty="0"/>
              <a:t>Disruptive Innovation: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Train </a:t>
            </a:r>
            <a:r>
              <a:rPr lang="en-US" sz="4000" dirty="0"/>
              <a:t>Wrecks on the Right Track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4869160"/>
            <a:ext cx="7239000" cy="122413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Edward G. Happ</a:t>
            </a:r>
          </a:p>
          <a:p>
            <a:r>
              <a:rPr lang="en-US" sz="2000" dirty="0" smtClean="0"/>
              <a:t>IFRC, Global CIO</a:t>
            </a:r>
          </a:p>
          <a:p>
            <a:r>
              <a:rPr lang="en-US" sz="2000" dirty="0" smtClean="0"/>
              <a:t>Sept 22, 2015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EEDCA2-8073-4B00-8DBE-F6CF9B20D43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98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02596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idx="1"/>
          </p:nvPr>
        </p:nvSpPr>
        <p:spPr>
          <a:xfrm>
            <a:off x="395536" y="476672"/>
            <a:ext cx="8640960" cy="570316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3200" b="1" dirty="0" smtClean="0">
              <a:solidFill>
                <a:srgbClr val="FF0000"/>
              </a:solidFill>
              <a:ea typeface="ＭＳ Ｐゴシック" charset="-128"/>
            </a:endParaRPr>
          </a:p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sz="3200" dirty="0" smtClean="0">
                <a:solidFill>
                  <a:srgbClr val="FF0000"/>
                </a:solidFill>
                <a:ea typeface="ＭＳ Ｐゴシック" charset="-128"/>
              </a:rPr>
              <a:t>	</a:t>
            </a:r>
            <a:r>
              <a:rPr lang="en-US" sz="4400" b="1" dirty="0" smtClean="0">
                <a:solidFill>
                  <a:schemeClr val="bg1"/>
                </a:solidFill>
                <a:ea typeface="ＭＳ Ｐゴシック" charset="-128"/>
              </a:rPr>
              <a:t>“We can't get close to what Google and Amazon [and Microsoft] can do in their data centers”  </a:t>
            </a:r>
          </a:p>
          <a:p>
            <a:pPr algn="r" eaLnBrk="1" hangingPunct="1">
              <a:spcAft>
                <a:spcPct val="25000"/>
              </a:spcAft>
              <a:buFontTx/>
              <a:buNone/>
            </a:pPr>
            <a:r>
              <a:rPr lang="en-US" sz="2800" b="1" i="1" dirty="0" smtClean="0">
                <a:solidFill>
                  <a:schemeClr val="bg1"/>
                </a:solidFill>
                <a:ea typeface="ＭＳ Ｐゴシック" charset="-128"/>
              </a:rPr>
              <a:t>–Peter Cochrane</a:t>
            </a:r>
          </a:p>
          <a:p>
            <a:pPr eaLnBrk="1" hangingPunct="1">
              <a:spcAft>
                <a:spcPct val="25000"/>
              </a:spcAft>
              <a:buFontTx/>
              <a:buNone/>
            </a:pPr>
            <a:endParaRPr lang="en-US" sz="2800" i="1" dirty="0" smtClean="0">
              <a:solidFill>
                <a:schemeClr val="bg1"/>
              </a:solidFill>
              <a:ea typeface="ＭＳ Ｐゴシック" charset="-128"/>
            </a:endParaRPr>
          </a:p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sz="2800" i="1" dirty="0" smtClean="0">
                <a:solidFill>
                  <a:srgbClr val="92D050"/>
                </a:solidFill>
                <a:ea typeface="ＭＳ Ｐゴシック" charset="-128"/>
              </a:rPr>
              <a:t>	</a:t>
            </a:r>
            <a:r>
              <a:rPr lang="en-US" sz="3200" b="1" i="1" dirty="0" smtClean="0">
                <a:solidFill>
                  <a:schemeClr val="bg1"/>
                </a:solidFill>
                <a:ea typeface="ＭＳ Ｐゴシック" charset="-128"/>
              </a:rPr>
              <a:t>Why are we in the data center business?</a:t>
            </a:r>
          </a:p>
          <a:p>
            <a:pPr eaLnBrk="1" hangingPunct="1">
              <a:buFontTx/>
              <a:buNone/>
            </a:pPr>
            <a:r>
              <a:rPr lang="en-US" sz="3200" dirty="0" smtClean="0">
                <a:solidFill>
                  <a:srgbClr val="FF0000"/>
                </a:solidFill>
                <a:ea typeface="ＭＳ Ｐゴシック" charset="-128"/>
              </a:rPr>
              <a:t>	</a:t>
            </a:r>
          </a:p>
          <a:p>
            <a:pPr eaLnBrk="1" hangingPunct="1">
              <a:buFontTx/>
              <a:buNone/>
            </a:pPr>
            <a:endParaRPr lang="en-US" sz="3200" dirty="0" smtClean="0">
              <a:solidFill>
                <a:srgbClr val="FF0000"/>
              </a:solidFill>
              <a:ea typeface="ＭＳ Ｐゴシック" charset="-128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algn="r"/>
            <a:fld id="{3BC9ABAC-E524-4344-BA4B-0D33F01FE0F6}" type="slidenum">
              <a:rPr lang="en-US" sz="1400">
                <a:solidFill>
                  <a:schemeClr val="bg1"/>
                </a:solidFill>
              </a:rPr>
              <a:pPr algn="r"/>
              <a:t>11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0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Cloud providers are Tier 3 data centers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EEDCA2-8073-4B00-8DBE-F6CF9B20D436}" type="slidenum">
              <a:rPr lang="en-GB" smtClean="0"/>
              <a:t>12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627558"/>
              </p:ext>
            </p:extLst>
          </p:nvPr>
        </p:nvGraphicFramePr>
        <p:xfrm>
          <a:off x="539552" y="1743768"/>
          <a:ext cx="8064896" cy="4221908"/>
        </p:xfrm>
        <a:graphic>
          <a:graphicData uri="http://schemas.openxmlformats.org/drawingml/2006/table">
            <a:tbl>
              <a:tblPr/>
              <a:tblGrid>
                <a:gridCol w="864096"/>
                <a:gridCol w="7200800"/>
              </a:tblGrid>
              <a:tr h="15667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Tier Level</a:t>
                      </a:r>
                    </a:p>
                  </a:txBody>
                  <a:tcPr marL="39168" marR="39168" marT="19584" marB="1958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Requirements</a:t>
                      </a:r>
                    </a:p>
                  </a:txBody>
                  <a:tcPr marL="39168" marR="39168" marT="19584" marB="1958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832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1</a:t>
                      </a:r>
                    </a:p>
                  </a:txBody>
                  <a:tcPr marL="39168" marR="39168" marT="19584" marB="1958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</a:pPr>
                      <a:r>
                        <a:rPr lang="en-GB" sz="1400" dirty="0">
                          <a:effectLst/>
                        </a:rPr>
                        <a:t>Single non-redundant distribution path serving the IT equipment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GB" sz="1400" dirty="0">
                          <a:effectLst/>
                        </a:rPr>
                        <a:t>Non-redundant capacity components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1400" dirty="0">
                          <a:effectLst/>
                        </a:rPr>
                        <a:t>Basic site infrastructure with expected availability of 99.671</a:t>
                      </a:r>
                      <a:r>
                        <a:rPr lang="en-GB" sz="1400" dirty="0" smtClean="0">
                          <a:effectLst/>
                        </a:rPr>
                        <a:t>% </a:t>
                      </a:r>
                      <a:r>
                        <a:rPr lang="en-GB" sz="1400" i="1" dirty="0" smtClean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en-US" sz="1400" b="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28.8 </a:t>
                      </a:r>
                      <a:r>
                        <a:rPr lang="en-US" sz="1400" b="0" i="1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hours</a:t>
                      </a:r>
                      <a:r>
                        <a:rPr lang="en-US" sz="1400" b="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outage in one year)</a:t>
                      </a:r>
                      <a:endParaRPr lang="en-GB" sz="1400" i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9168" marR="39168" marT="19584" marB="1958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266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2</a:t>
                      </a:r>
                    </a:p>
                  </a:txBody>
                  <a:tcPr marL="39168" marR="39168" marT="19584" marB="1958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</a:pPr>
                      <a:r>
                        <a:rPr lang="en-GB" sz="1400">
                          <a:effectLst/>
                        </a:rPr>
                        <a:t>Meets or exceeds all Tier 1 requirements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GB" sz="1400">
                          <a:effectLst/>
                        </a:rPr>
                        <a:t>Redundant site infrastructure capacity components with expected availability of 99.741%</a:t>
                      </a:r>
                    </a:p>
                  </a:txBody>
                  <a:tcPr marL="39168" marR="39168" marT="19584" marB="1958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3317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3</a:t>
                      </a:r>
                    </a:p>
                  </a:txBody>
                  <a:tcPr marL="39168" marR="39168" marT="19584" marB="1958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</a:pPr>
                      <a:r>
                        <a:rPr lang="en-GB" sz="1400" dirty="0">
                          <a:effectLst/>
                        </a:rPr>
                        <a:t>Meets or exceeds all Tier 2 requirements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GB" sz="1400" dirty="0">
                          <a:effectLst/>
                        </a:rPr>
                        <a:t>Multiple independent distribution paths serving the IT equipment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GB" sz="1400" dirty="0">
                          <a:effectLst/>
                        </a:rPr>
                        <a:t>All IT equipment must be dual-powered and fully compatible with the topology of a site's architecture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GB" sz="1400" dirty="0">
                          <a:effectLst/>
                        </a:rPr>
                        <a:t>Concurrently maintainable site infrastructure with expected availability of 99.982</a:t>
                      </a:r>
                      <a:r>
                        <a:rPr lang="en-GB" sz="1400" dirty="0" smtClean="0">
                          <a:effectLst/>
                        </a:rPr>
                        <a:t>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(94.6 </a:t>
                      </a:r>
                      <a:r>
                        <a:rPr lang="en-US" sz="1400" b="0" i="1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minutes</a:t>
                      </a:r>
                      <a:r>
                        <a:rPr lang="en-US" sz="1400" b="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outage in one year)</a:t>
                      </a:r>
                      <a:endParaRPr lang="en-GB" sz="1400" i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9168" marR="39168" marT="19584" marB="1958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3317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4</a:t>
                      </a:r>
                    </a:p>
                  </a:txBody>
                  <a:tcPr marL="39168" marR="39168" marT="19584" marB="1958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</a:pPr>
                      <a:r>
                        <a:rPr lang="en-GB" sz="1400" dirty="0">
                          <a:effectLst/>
                        </a:rPr>
                        <a:t>Meets or exceeds all Tier 3 requirements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GB" sz="1400" dirty="0">
                          <a:effectLst/>
                        </a:rPr>
                        <a:t>All cooling equipment is independently dual-powered, including chillers and heating, ventilating and air-conditioning (HVAC) systems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GB" sz="1400" dirty="0">
                          <a:effectLst/>
                        </a:rPr>
                        <a:t>Fault-tolerant site infrastructure with electrical power storage and distribution facilities with expected availability of 99.995</a:t>
                      </a:r>
                      <a:r>
                        <a:rPr lang="en-GB" sz="1400" dirty="0" smtClean="0">
                          <a:effectLst/>
                        </a:rPr>
                        <a:t>%  </a:t>
                      </a:r>
                      <a:r>
                        <a:rPr lang="en-GB" sz="1400" i="1" dirty="0" smtClean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en-US" sz="1400" b="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26.3 </a:t>
                      </a:r>
                      <a:r>
                        <a:rPr lang="en-US" sz="1400" b="0" i="1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minutes</a:t>
                      </a:r>
                      <a:r>
                        <a:rPr lang="en-US" sz="1400" b="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outage in one year)</a:t>
                      </a:r>
                      <a:endParaRPr lang="en-GB" sz="1400" i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9168" marR="39168" marT="19584" marB="1958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89363" y="2036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5496" y="3861048"/>
            <a:ext cx="648072" cy="22714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5496" y="2204864"/>
            <a:ext cx="648072" cy="22714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7623398" y="1628800"/>
            <a:ext cx="1458046" cy="1008112"/>
          </a:xfrm>
          <a:prstGeom prst="wedgeEllipseCallout">
            <a:avLst>
              <a:gd name="adj1" fmla="val -86509"/>
              <a:gd name="adj2" fmla="val 18577"/>
            </a:avLst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IFRC is here</a:t>
            </a:r>
            <a:endParaRPr lang="en-US" b="1" dirty="0"/>
          </a:p>
        </p:txBody>
      </p:sp>
      <p:sp>
        <p:nvSpPr>
          <p:cNvPr id="10" name="Oval Callout 9"/>
          <p:cNvSpPr/>
          <p:nvPr/>
        </p:nvSpPr>
        <p:spPr>
          <a:xfrm>
            <a:off x="7452320" y="3068959"/>
            <a:ext cx="1656185" cy="1019229"/>
          </a:xfrm>
          <a:prstGeom prst="wedgeEllipseCallout">
            <a:avLst>
              <a:gd name="adj1" fmla="val -80312"/>
              <a:gd name="adj2" fmla="val 32741"/>
            </a:avLst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Cloud Providers are here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82855" y="6165304"/>
            <a:ext cx="3797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From </a:t>
            </a:r>
            <a:r>
              <a:rPr lang="en-US" sz="1600" i="1" dirty="0" smtClean="0">
                <a:hlinkClick r:id="rId3"/>
              </a:rPr>
              <a:t>Wikipedia article</a:t>
            </a:r>
            <a:r>
              <a:rPr lang="en-US" sz="1600" i="1" dirty="0" smtClean="0"/>
              <a:t> on data centers</a:t>
            </a:r>
            <a:endParaRPr lang="en-US" sz="1600" i="1" dirty="0"/>
          </a:p>
        </p:txBody>
      </p:sp>
      <p:sp>
        <p:nvSpPr>
          <p:cNvPr id="12" name="Oval Callout 11"/>
          <p:cNvSpPr/>
          <p:nvPr/>
        </p:nvSpPr>
        <p:spPr>
          <a:xfrm>
            <a:off x="7596336" y="4509120"/>
            <a:ext cx="1413099" cy="1008112"/>
          </a:xfrm>
          <a:prstGeom prst="wedgeEllipseCallout">
            <a:avLst>
              <a:gd name="adj1" fmla="val -99780"/>
              <a:gd name="adj2" fmla="val -55634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 18x improve-</a:t>
            </a:r>
            <a:r>
              <a:rPr lang="en-US" b="1" dirty="0" err="1" smtClean="0"/>
              <a:t>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143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96" y="332656"/>
            <a:ext cx="8911208" cy="864096"/>
          </a:xfrm>
        </p:spPr>
        <p:txBody>
          <a:bodyPr/>
          <a:lstStyle/>
          <a:p>
            <a:r>
              <a:rPr lang="en-US" sz="3600" dirty="0" smtClean="0"/>
              <a:t>Disaster Recovery Challenge Questions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668072" cy="4580458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 dirty="0" smtClean="0"/>
              <a:t>For the Sept-2014 ETC Strategy Meeting, In </a:t>
            </a:r>
            <a:r>
              <a:rPr lang="en-US" sz="2400" b="1" i="1" dirty="0"/>
              <a:t>five years</a:t>
            </a:r>
            <a:r>
              <a:rPr lang="en-US" sz="2400" b="1" i="1" dirty="0" smtClean="0"/>
              <a:t>:</a:t>
            </a:r>
          </a:p>
          <a:p>
            <a:pPr marL="290513" indent="-290513">
              <a:buFont typeface="+mj-lt"/>
              <a:buAutoNum type="arabicPeriod"/>
            </a:pPr>
            <a:r>
              <a:rPr lang="en-US" sz="2000" dirty="0" smtClean="0"/>
              <a:t>Will </a:t>
            </a:r>
            <a:r>
              <a:rPr lang="en-US" sz="2000" dirty="0"/>
              <a:t>the DR of </a:t>
            </a:r>
            <a:r>
              <a:rPr lang="en-US" sz="2000" dirty="0" err="1"/>
              <a:t>Comm's</a:t>
            </a:r>
            <a:r>
              <a:rPr lang="en-US" sz="2000" dirty="0"/>
              <a:t> in </a:t>
            </a:r>
            <a:r>
              <a:rPr lang="en-US" sz="2000" dirty="0" err="1"/>
              <a:t>telcos</a:t>
            </a:r>
            <a:r>
              <a:rPr lang="en-US" sz="2000" dirty="0"/>
              <a:t> and tech </a:t>
            </a:r>
            <a:r>
              <a:rPr lang="en-US" sz="2000" dirty="0" err="1"/>
              <a:t>co's</a:t>
            </a:r>
            <a:r>
              <a:rPr lang="en-US" sz="2000" dirty="0"/>
              <a:t> </a:t>
            </a:r>
            <a:r>
              <a:rPr lang="en-US" sz="3200" b="1" i="1" dirty="0">
                <a:solidFill>
                  <a:srgbClr val="C00000"/>
                </a:solidFill>
              </a:rPr>
              <a:t>surpass</a:t>
            </a:r>
            <a:r>
              <a:rPr lang="en-US" sz="3200" i="1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our DR of </a:t>
            </a:r>
            <a:r>
              <a:rPr lang="en-US" sz="2000" dirty="0" err="1"/>
              <a:t>Comm's</a:t>
            </a:r>
            <a:r>
              <a:rPr lang="en-US" sz="2000" dirty="0"/>
              <a:t> capability</a:t>
            </a:r>
            <a:r>
              <a:rPr lang="en-US" sz="2000" dirty="0" smtClean="0"/>
              <a:t>?</a:t>
            </a:r>
          </a:p>
          <a:p>
            <a:pPr marL="290513" indent="-290513">
              <a:buFont typeface="+mj-lt"/>
              <a:buAutoNum type="arabicPeriod"/>
            </a:pPr>
            <a:r>
              <a:rPr lang="en-US" sz="2000" dirty="0" smtClean="0"/>
              <a:t>Will </a:t>
            </a:r>
            <a:r>
              <a:rPr lang="en-US" sz="2000" dirty="0"/>
              <a:t>cloud-sourced assessments </a:t>
            </a:r>
            <a:r>
              <a:rPr lang="en-US" sz="3200" b="1" i="1" dirty="0">
                <a:solidFill>
                  <a:srgbClr val="C00000"/>
                </a:solidFill>
              </a:rPr>
              <a:t>surpass</a:t>
            </a:r>
            <a:r>
              <a:rPr lang="en-US" sz="2000" dirty="0" smtClean="0"/>
              <a:t> </a:t>
            </a:r>
            <a:r>
              <a:rPr lang="en-US" sz="2000" dirty="0"/>
              <a:t>our assessment capability (in quality, speed and reach</a:t>
            </a:r>
            <a:r>
              <a:rPr lang="en-US" sz="2000" dirty="0" smtClean="0"/>
              <a:t>?)</a:t>
            </a:r>
          </a:p>
          <a:p>
            <a:pPr marL="290513" indent="-290513">
              <a:buFont typeface="+mj-lt"/>
              <a:buAutoNum type="arabicPeriod"/>
            </a:pPr>
            <a:r>
              <a:rPr lang="en-US" sz="2000" dirty="0" smtClean="0"/>
              <a:t>Will </a:t>
            </a:r>
            <a:r>
              <a:rPr lang="en-US" sz="2000" dirty="0"/>
              <a:t>community to community, and corporations to community program delivery </a:t>
            </a:r>
            <a:r>
              <a:rPr lang="en-US" sz="3200" b="1" i="1" dirty="0">
                <a:solidFill>
                  <a:srgbClr val="C00000"/>
                </a:solidFill>
              </a:rPr>
              <a:t>surpass</a:t>
            </a:r>
            <a:r>
              <a:rPr lang="en-US" sz="2000" dirty="0" smtClean="0"/>
              <a:t> </a:t>
            </a:r>
            <a:r>
              <a:rPr lang="en-US" sz="2000" dirty="0"/>
              <a:t>our program delivery means</a:t>
            </a:r>
            <a:r>
              <a:rPr lang="en-US" sz="2000" dirty="0" smtClean="0"/>
              <a:t>?</a:t>
            </a:r>
          </a:p>
          <a:p>
            <a:pPr marL="290513" indent="-290513">
              <a:buFont typeface="+mj-lt"/>
              <a:buAutoNum type="arabicPeriod"/>
            </a:pPr>
            <a:r>
              <a:rPr lang="en-US" sz="2000" dirty="0" smtClean="0"/>
              <a:t>Will </a:t>
            </a:r>
            <a:r>
              <a:rPr lang="en-US" sz="2000" dirty="0"/>
              <a:t>we see BYO-DR among </a:t>
            </a:r>
            <a:r>
              <a:rPr lang="en-US" sz="2000" dirty="0" smtClean="0"/>
              <a:t>responders surpass </a:t>
            </a:r>
            <a:r>
              <a:rPr lang="en-US" sz="2000" dirty="0"/>
              <a:t>the DR we supply</a:t>
            </a:r>
            <a:r>
              <a:rPr lang="en-US" sz="2000" dirty="0" smtClean="0"/>
              <a:t>?</a:t>
            </a:r>
          </a:p>
          <a:p>
            <a:pPr marL="290513" indent="-290513">
              <a:buFont typeface="+mj-lt"/>
              <a:buAutoNum type="arabicPeriod"/>
            </a:pPr>
            <a:r>
              <a:rPr lang="en-US" sz="2000" dirty="0" smtClean="0"/>
              <a:t>What </a:t>
            </a:r>
            <a:r>
              <a:rPr lang="en-US" sz="2000" dirty="0"/>
              <a:t>will we do better than others in 2020 and how will that be different than what we have done better? Will our leading expertise shift</a:t>
            </a:r>
            <a:r>
              <a:rPr lang="en-US" sz="2000" dirty="0" smtClean="0"/>
              <a:t>?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772400" y="6457950"/>
            <a:ext cx="1219200" cy="4000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F2C08-B6F3-4FA1-A942-B6DDCBDED5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652120" y="3789040"/>
            <a:ext cx="3339480" cy="2952328"/>
          </a:xfrm>
          <a:prstGeom prst="wedgeEllipseCallout">
            <a:avLst>
              <a:gd name="adj1" fmla="val -58370"/>
              <a:gd name="adj2" fmla="val -53094"/>
            </a:avLst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The operative word here is “surpass”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8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</a:rPr>
              <a:t>Agility is a Necessity…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40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In </a:t>
            </a:r>
            <a:r>
              <a:rPr lang="en-US" sz="4000" b="1" dirty="0">
                <a:solidFill>
                  <a:schemeClr val="bg1"/>
                </a:solidFill>
              </a:rPr>
              <a:t>times of stress, organisms vary like mad, with pilots, prototypes, and trials</a:t>
            </a:r>
            <a:r>
              <a:rPr lang="en-US" sz="4000" b="1" dirty="0" smtClean="0">
                <a:solidFill>
                  <a:schemeClr val="bg1"/>
                </a:solidFill>
              </a:rPr>
              <a:t>.</a:t>
            </a:r>
          </a:p>
          <a:p>
            <a:endParaRPr lang="en-US" sz="4000" b="1" dirty="0"/>
          </a:p>
          <a:p>
            <a:endParaRPr lang="en-US" sz="4000" b="1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772400" y="6457950"/>
            <a:ext cx="1219200" cy="4000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F2C08-B6F3-4FA1-A942-B6DDCBDED5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89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1008112"/>
          </a:xfrm>
        </p:spPr>
        <p:txBody>
          <a:bodyPr/>
          <a:lstStyle/>
          <a:p>
            <a:r>
              <a:rPr lang="en-GB" dirty="0" smtClean="0"/>
              <a:t>How agile are we to technology and business change?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340768"/>
            <a:ext cx="6858000" cy="5517232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smtClean="0">
                <a:solidFill>
                  <a:srgbClr val="FF0000"/>
                </a:solidFill>
              </a:rPr>
              <a:t>Our Agility Index is 0.22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-35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67" y="2067912"/>
            <a:ext cx="7085209" cy="467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7772400" y="6457950"/>
            <a:ext cx="1219200" cy="4000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F2C08-B6F3-4FA1-A942-B6DDCBDED5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64088" y="3861048"/>
            <a:ext cx="244827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5652120" y="2708920"/>
            <a:ext cx="3339480" cy="3384376"/>
          </a:xfrm>
          <a:prstGeom prst="wedgeEllipseCallout">
            <a:avLst>
              <a:gd name="adj1" fmla="val -59634"/>
              <a:gd name="adj2" fmla="val -16789"/>
            </a:avLst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number of project phases lasting less than 3 months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0657" y="1836107"/>
            <a:ext cx="7056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“… </a:t>
            </a:r>
            <a:r>
              <a:rPr lang="en-US" sz="2800" b="1" dirty="0">
                <a:solidFill>
                  <a:schemeClr val="bg1"/>
                </a:solidFill>
              </a:rPr>
              <a:t>a staggering 31.1% of </a:t>
            </a:r>
            <a:r>
              <a:rPr lang="en-US" sz="2800" b="1" dirty="0" smtClean="0">
                <a:solidFill>
                  <a:schemeClr val="bg1"/>
                </a:solidFill>
              </a:rPr>
              <a:t>[IT] projects </a:t>
            </a:r>
            <a:r>
              <a:rPr lang="en-US" sz="2800" b="1" dirty="0">
                <a:solidFill>
                  <a:schemeClr val="bg1"/>
                </a:solidFill>
              </a:rPr>
              <a:t>will </a:t>
            </a:r>
            <a:r>
              <a:rPr lang="en-US" sz="2800" b="1" dirty="0" smtClean="0">
                <a:solidFill>
                  <a:schemeClr val="bg1"/>
                </a:solidFill>
              </a:rPr>
              <a:t>be cancelled </a:t>
            </a:r>
            <a:r>
              <a:rPr lang="en-US" sz="2800" b="1" dirty="0">
                <a:solidFill>
                  <a:schemeClr val="bg1"/>
                </a:solidFill>
              </a:rPr>
              <a:t>before they ever get completed. Further results indicate 52.7% of </a:t>
            </a:r>
            <a:r>
              <a:rPr lang="en-US" sz="2800" b="1" dirty="0" smtClean="0">
                <a:solidFill>
                  <a:schemeClr val="bg1"/>
                </a:solidFill>
              </a:rPr>
              <a:t>projects will </a:t>
            </a:r>
            <a:r>
              <a:rPr lang="en-US" sz="2800" b="1" dirty="0">
                <a:solidFill>
                  <a:schemeClr val="bg1"/>
                </a:solidFill>
              </a:rPr>
              <a:t>cost 189% of their original estimates</a:t>
            </a:r>
            <a:r>
              <a:rPr lang="en-US" sz="2800" b="1" dirty="0" smtClean="0">
                <a:solidFill>
                  <a:schemeClr val="bg1"/>
                </a:solidFill>
              </a:rPr>
              <a:t>.”  </a:t>
            </a:r>
            <a:r>
              <a:rPr lang="en-US" sz="2800" i="1" dirty="0" smtClean="0">
                <a:solidFill>
                  <a:schemeClr val="bg1"/>
                </a:solidFill>
              </a:rPr>
              <a:t>--Standish Chaos Report, 2014.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i="1" dirty="0" smtClean="0">
                <a:solidFill>
                  <a:schemeClr val="bg1"/>
                </a:solidFill>
              </a:rPr>
              <a:t>And this has not improved in the 30+ years of their tracking software projects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4" y="350838"/>
            <a:ext cx="8219256" cy="114303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i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4800" dirty="0" smtClean="0">
                <a:solidFill>
                  <a:schemeClr val="bg1"/>
                </a:solidFill>
              </a:rPr>
              <a:t>We Don’t Do Large Well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88514"/>
            <a:ext cx="9144000" cy="8694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9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75110" y="2518172"/>
            <a:ext cx="7718599" cy="1361777"/>
          </a:xfrm>
        </p:spPr>
        <p:txBody>
          <a:bodyPr lIns="91435" tIns="45718" rIns="91435" bIns="45718"/>
          <a:lstStyle/>
          <a:p>
            <a:pPr>
              <a:defRPr/>
            </a:pPr>
            <a:r>
              <a:rPr lang="en-US" sz="6000" cap="none" dirty="0" smtClean="0">
                <a:ea typeface="ＭＳ Ｐゴシック" pitchFamily="-65" charset="-128"/>
                <a:sym typeface="Lucida Grande" charset="0"/>
              </a:rPr>
              <a:t>Disruptive Change</a:t>
            </a:r>
          </a:p>
        </p:txBody>
      </p:sp>
    </p:spTree>
    <p:extLst>
      <p:ext uri="{BB962C8B-B14F-4D97-AF65-F5344CB8AC3E}">
        <p14:creationId xmlns:p14="http://schemas.microsoft.com/office/powerpoint/2010/main" val="77237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Types of Innovation*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7715200" cy="4191000"/>
          </a:xfrm>
        </p:spPr>
        <p:txBody>
          <a:bodyPr/>
          <a:lstStyle/>
          <a:p>
            <a:r>
              <a:rPr lang="en-GB" b="1" i="1" dirty="0" smtClean="0">
                <a:solidFill>
                  <a:srgbClr val="C00000"/>
                </a:solidFill>
              </a:rPr>
              <a:t>Empowering</a:t>
            </a:r>
            <a:r>
              <a:rPr lang="en-GB" sz="2400" dirty="0" smtClean="0">
                <a:solidFill>
                  <a:srgbClr val="FFC000"/>
                </a:solidFill>
              </a:rPr>
              <a:t> </a:t>
            </a:r>
            <a:r>
              <a:rPr lang="en-GB" sz="2400" dirty="0"/>
              <a:t>(or </a:t>
            </a:r>
            <a:r>
              <a:rPr lang="en-GB" sz="2400" b="1" dirty="0">
                <a:solidFill>
                  <a:srgbClr val="FF0000"/>
                </a:solidFill>
              </a:rPr>
              <a:t>disruptive</a:t>
            </a:r>
            <a:r>
              <a:rPr lang="en-GB" sz="2400" dirty="0"/>
              <a:t>) </a:t>
            </a:r>
            <a:r>
              <a:rPr lang="en-GB" sz="2400" dirty="0" smtClean="0"/>
              <a:t>innovation – </a:t>
            </a:r>
            <a:r>
              <a:rPr lang="en-GB" sz="2000" dirty="0" smtClean="0"/>
              <a:t>“</a:t>
            </a:r>
            <a:r>
              <a:rPr lang="en-GB" sz="2000" i="1" dirty="0" smtClean="0"/>
              <a:t>transmutes </a:t>
            </a:r>
            <a:r>
              <a:rPr lang="en-GB" sz="2000" i="1" dirty="0"/>
              <a:t>complicated and costly products available to a few into simpler, cheaper products accessible to </a:t>
            </a:r>
            <a:r>
              <a:rPr lang="en-GB" sz="2000" i="1" dirty="0" smtClean="0"/>
              <a:t>many”  “</a:t>
            </a:r>
            <a:r>
              <a:rPr lang="en-GB" sz="2000" i="1" dirty="0"/>
              <a:t>creating new markets and wreaking havoc within </a:t>
            </a:r>
            <a:r>
              <a:rPr lang="en-GB" sz="2000" i="1" dirty="0" smtClean="0"/>
              <a:t>industries” (e.g., Ford </a:t>
            </a:r>
            <a:r>
              <a:rPr lang="en-GB" sz="2000" i="1" dirty="0"/>
              <a:t>Model T </a:t>
            </a:r>
            <a:r>
              <a:rPr lang="en-GB" sz="2000" i="1" dirty="0" smtClean="0"/>
              <a:t>car)</a:t>
            </a:r>
          </a:p>
          <a:p>
            <a:r>
              <a:rPr lang="en-GB" b="1" i="1" dirty="0">
                <a:solidFill>
                  <a:srgbClr val="C00000"/>
                </a:solidFill>
              </a:rPr>
              <a:t>Sustaining</a:t>
            </a:r>
            <a:r>
              <a:rPr lang="en-GB" sz="2400" dirty="0"/>
              <a:t> innovation </a:t>
            </a:r>
            <a:r>
              <a:rPr lang="en-GB" sz="2400" dirty="0" smtClean="0"/>
              <a:t>– </a:t>
            </a:r>
            <a:r>
              <a:rPr lang="en-GB" sz="2000" i="1" dirty="0" smtClean="0"/>
              <a:t>“replaces </a:t>
            </a:r>
            <a:r>
              <a:rPr lang="en-GB" sz="2000" i="1" dirty="0"/>
              <a:t>old models with new products that often incorporate new technology and novel design features</a:t>
            </a:r>
            <a:r>
              <a:rPr lang="en-GB" sz="2000" i="1" dirty="0" smtClean="0"/>
              <a:t>.”  “</a:t>
            </a:r>
            <a:r>
              <a:rPr lang="en-GB" sz="2000" i="1" dirty="0"/>
              <a:t>making things incrementally bigger, more powerful, and more </a:t>
            </a:r>
            <a:r>
              <a:rPr lang="en-GB" sz="2000" i="1" dirty="0" smtClean="0"/>
              <a:t>efficient” (ex. </a:t>
            </a:r>
            <a:r>
              <a:rPr lang="en-GB" sz="2000" i="1" dirty="0"/>
              <a:t>Toyota </a:t>
            </a:r>
            <a:r>
              <a:rPr lang="en-GB" sz="2000" i="1" dirty="0" smtClean="0"/>
              <a:t>Prius)</a:t>
            </a:r>
          </a:p>
          <a:p>
            <a:r>
              <a:rPr lang="en-GB" b="1" i="1" dirty="0" smtClean="0">
                <a:solidFill>
                  <a:srgbClr val="C00000"/>
                </a:solidFill>
              </a:rPr>
              <a:t>Efficiency</a:t>
            </a:r>
            <a:r>
              <a:rPr lang="en-GB" sz="2400" dirty="0" smtClean="0"/>
              <a:t> innovation – </a:t>
            </a:r>
            <a:r>
              <a:rPr lang="en-GB" sz="2000" i="1" dirty="0" smtClean="0"/>
              <a:t>“makes </a:t>
            </a:r>
            <a:r>
              <a:rPr lang="en-GB" sz="2000" i="1" dirty="0"/>
              <a:t>existing products more </a:t>
            </a:r>
            <a:r>
              <a:rPr lang="en-GB" sz="2000" i="1" dirty="0" smtClean="0"/>
              <a:t>proficiently” (ex. Lean production)  </a:t>
            </a:r>
          </a:p>
          <a:p>
            <a:endParaRPr lang="en-GB" sz="1000" i="1" dirty="0"/>
          </a:p>
          <a:p>
            <a:pPr marL="0" indent="0">
              <a:buNone/>
            </a:pPr>
            <a:r>
              <a:rPr lang="en-GB" sz="2400" b="1" i="1" dirty="0" smtClean="0">
                <a:solidFill>
                  <a:srgbClr val="FF0000"/>
                </a:solidFill>
              </a:rPr>
              <a:t>Only disruptive innovations create new jobs </a:t>
            </a:r>
          </a:p>
          <a:p>
            <a:pPr marL="0" indent="0" algn="r">
              <a:buNone/>
            </a:pPr>
            <a:r>
              <a:rPr lang="en-GB" sz="1400" i="1" dirty="0" smtClean="0"/>
              <a:t>*Clay Christensen, Davos interview, January 2013</a:t>
            </a:r>
            <a:endParaRPr lang="en-US" sz="1600" i="1" dirty="0"/>
          </a:p>
        </p:txBody>
      </p:sp>
      <p:sp>
        <p:nvSpPr>
          <p:cNvPr id="4" name="Oval Callout 3"/>
          <p:cNvSpPr/>
          <p:nvPr/>
        </p:nvSpPr>
        <p:spPr>
          <a:xfrm>
            <a:off x="5580112" y="3789040"/>
            <a:ext cx="3491880" cy="2952328"/>
          </a:xfrm>
          <a:prstGeom prst="wedgeEllipseCallout">
            <a:avLst>
              <a:gd name="adj1" fmla="val -58370"/>
              <a:gd name="adj2" fmla="val -53094"/>
            </a:avLst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The false comfort of incrementalism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1"/>
          <p:cNvSpPr>
            <a:spLocks noGrp="1"/>
          </p:cNvSpPr>
          <p:nvPr>
            <p:ph type="chart" sz="quarter" idx="10"/>
          </p:nvPr>
        </p:nvSpPr>
        <p:spPr/>
      </p:sp>
      <p:sp>
        <p:nvSpPr>
          <p:cNvPr id="6" name="Content Placeholder 5"/>
          <p:cNvSpPr>
            <a:spLocks noGrp="1"/>
          </p:cNvSpPr>
          <p:nvPr>
            <p:ph type="body" sz="quarter" idx="11"/>
          </p:nvPr>
        </p:nvSpPr>
        <p:spPr>
          <a:xfrm>
            <a:off x="3959770" y="1700808"/>
            <a:ext cx="4724400" cy="396044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International Civil Society Centre, Berlin, October 2013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0" i="1" dirty="0" smtClean="0"/>
              <a:t>The </a:t>
            </a:r>
            <a:r>
              <a:rPr lang="en-US" sz="2800" b="0" i="1" dirty="0"/>
              <a:t>topic of disruptive change has gone main-stream; </a:t>
            </a:r>
            <a:r>
              <a:rPr lang="en-US" sz="2800" b="0" i="1" u="sng" dirty="0"/>
              <a:t>no ICSO leader doubted its relevance, threat and opportunity</a:t>
            </a:r>
            <a:r>
              <a:rPr lang="en-US" sz="2800" b="0" i="1" u="sng" dirty="0" smtClean="0"/>
              <a:t>.</a:t>
            </a:r>
          </a:p>
          <a:p>
            <a:pPr marL="0" indent="0">
              <a:buNone/>
            </a:pPr>
            <a:endParaRPr lang="en-US" sz="2000" b="0" i="1" dirty="0" smtClean="0">
              <a:hlinkClick r:id=""/>
            </a:endParaRPr>
          </a:p>
          <a:p>
            <a:pPr marL="0" indent="0">
              <a:buNone/>
            </a:pPr>
            <a:r>
              <a:rPr lang="en-US" sz="2000" b="0" i="1" dirty="0" smtClean="0">
                <a:hlinkClick r:id=""/>
              </a:rPr>
              <a:t>http</a:t>
            </a:r>
            <a:r>
              <a:rPr lang="en-US" sz="2000" b="0" i="1" dirty="0">
                <a:hlinkClick r:id="rId3"/>
              </a:rPr>
              <a:t>://</a:t>
            </a:r>
            <a:r>
              <a:rPr lang="en-US" sz="2000" b="0" i="1" dirty="0" smtClean="0">
                <a:hlinkClick r:id="rId3"/>
              </a:rPr>
              <a:t>icscentre.org/area/riding-the-wave</a:t>
            </a:r>
            <a:endParaRPr lang="en-US" sz="2000" b="0" i="1" dirty="0" smtClean="0"/>
          </a:p>
          <a:p>
            <a:pPr marL="0" indent="0">
              <a:buNone/>
            </a:pPr>
            <a:endParaRPr lang="en-US" sz="2000" b="0" i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Disruptive Change </a:t>
            </a:r>
            <a:r>
              <a:rPr lang="en-US" sz="4000" dirty="0"/>
              <a:t> </a:t>
            </a:r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323528" y="1268760"/>
            <a:ext cx="3497262" cy="4884738"/>
            <a:chOff x="3379" y="1026"/>
            <a:chExt cx="2203" cy="3077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/>
          </p:nvSpPr>
          <p:spPr bwMode="auto">
            <a:xfrm>
              <a:off x="3379" y="1026"/>
              <a:ext cx="2203" cy="3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026"/>
              <a:ext cx="2208" cy="3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Slide Number Placeholder 3"/>
          <p:cNvSpPr txBox="1">
            <a:spLocks/>
          </p:cNvSpPr>
          <p:nvPr/>
        </p:nvSpPr>
        <p:spPr>
          <a:xfrm>
            <a:off x="7772400" y="6457950"/>
            <a:ext cx="1219200" cy="4000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F2C08-B6F3-4FA1-A942-B6DDCBDED5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4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5184576" cy="460851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3 careers: Wall Street,  management consulting, NGOs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Current Global CIO at IFRC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Co-founder and former Chairman of NetHope.org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More on LinkedIn, Google and </a:t>
            </a:r>
            <a:r>
              <a:rPr lang="en-US" sz="2400" dirty="0" smtClean="0">
                <a:hlinkClick r:id="rId3"/>
              </a:rPr>
              <a:t>www.eghapp.com</a:t>
            </a:r>
            <a:r>
              <a:rPr lang="en-US" sz="2400" dirty="0" smtClean="0"/>
              <a:t> </a:t>
            </a:r>
          </a:p>
          <a:p>
            <a:pPr marL="0" indent="0" algn="ctr"/>
            <a:endParaRPr lang="en-US" sz="2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</a:rPr>
              <a:t>Helping to Make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Connections </a:t>
            </a:r>
            <a:r>
              <a:rPr lang="en-US" sz="2800" b="1" dirty="0">
                <a:solidFill>
                  <a:srgbClr val="FF0000"/>
                </a:solidFill>
              </a:rPr>
              <a:t>For Good</a:t>
            </a:r>
            <a:r>
              <a:rPr lang="en-US" i="1" dirty="0" smtClean="0"/>
              <a:t> </a:t>
            </a:r>
            <a:endParaRPr lang="en-GB" i="1" dirty="0" smtClean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6781800" y="6356350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76999270-999B-41EE-8096-361AA579F9C3}" type="slidenum">
              <a:rPr lang="en-US" smtClean="0"/>
              <a:pPr algn="r"/>
              <a:t>2</a:t>
            </a:fld>
            <a:endParaRPr lang="en-US" dirty="0"/>
          </a:p>
        </p:txBody>
      </p:sp>
      <p:pic>
        <p:nvPicPr>
          <p:cNvPr id="1028" name="Picture 4" descr="http://ecx.images-amazon.com/images/I/51VW7U8CaLL._SY344_BO1,204,203,2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46" y="1052736"/>
            <a:ext cx="3596450" cy="573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41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552" y="404664"/>
            <a:ext cx="8147248" cy="5976664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Scale + speed + surprise </a:t>
            </a:r>
            <a:endParaRPr lang="en-US" sz="4400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= </a:t>
            </a:r>
            <a:r>
              <a:rPr lang="en-US" sz="4400" dirty="0">
                <a:solidFill>
                  <a:schemeClr val="bg1"/>
                </a:solidFill>
              </a:rPr>
              <a:t>disruption</a:t>
            </a:r>
            <a:endParaRPr lang="en-US" sz="4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200" b="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b="0" dirty="0" smtClean="0">
                <a:solidFill>
                  <a:schemeClr val="bg1"/>
                </a:solidFill>
              </a:rPr>
              <a:t>“…over </a:t>
            </a:r>
            <a:r>
              <a:rPr lang="en-US" sz="3200" b="0" dirty="0">
                <a:solidFill>
                  <a:schemeClr val="bg1"/>
                </a:solidFill>
              </a:rPr>
              <a:t>the last 20 years </a:t>
            </a:r>
            <a:r>
              <a:rPr lang="en-US" sz="3200" dirty="0">
                <a:solidFill>
                  <a:srgbClr val="FFFF00"/>
                </a:solidFill>
              </a:rPr>
              <a:t>change itself has changed</a:t>
            </a:r>
            <a:r>
              <a:rPr lang="en-US" sz="3200" b="0" dirty="0" smtClean="0">
                <a:solidFill>
                  <a:schemeClr val="bg1"/>
                </a:solidFill>
              </a:rPr>
              <a:t>: it </a:t>
            </a:r>
            <a:r>
              <a:rPr lang="en-US" sz="3200" b="0" dirty="0">
                <a:solidFill>
                  <a:schemeClr val="bg1"/>
                </a:solidFill>
              </a:rPr>
              <a:t>has become faster, more fundamental and more surprising. When these three </a:t>
            </a:r>
            <a:r>
              <a:rPr lang="en-US" sz="3200" b="0" dirty="0" smtClean="0">
                <a:solidFill>
                  <a:schemeClr val="bg1"/>
                </a:solidFill>
              </a:rPr>
              <a:t>elements come </a:t>
            </a:r>
            <a:r>
              <a:rPr lang="en-US" sz="3200" b="0" dirty="0">
                <a:solidFill>
                  <a:schemeClr val="bg1"/>
                </a:solidFill>
              </a:rPr>
              <a:t>together, we experience disruption</a:t>
            </a:r>
            <a:r>
              <a:rPr lang="en-US" sz="3200" b="0" dirty="0" smtClean="0">
                <a:solidFill>
                  <a:schemeClr val="bg1"/>
                </a:solidFill>
              </a:rPr>
              <a:t>.”  </a:t>
            </a:r>
            <a:endParaRPr lang="en-US" sz="2400" b="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0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US" b="0" dirty="0" smtClean="0">
                <a:solidFill>
                  <a:schemeClr val="bg1"/>
                </a:solidFill>
              </a:rPr>
              <a:t>--</a:t>
            </a:r>
            <a:r>
              <a:rPr lang="en-US" b="0" i="1" dirty="0" smtClean="0">
                <a:solidFill>
                  <a:schemeClr val="bg1"/>
                </a:solidFill>
              </a:rPr>
              <a:t>Riding the Wave,</a:t>
            </a:r>
            <a:r>
              <a:rPr lang="en-US" b="0" dirty="0" smtClean="0">
                <a:solidFill>
                  <a:schemeClr val="bg1"/>
                </a:solidFill>
              </a:rPr>
              <a:t> October 2013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3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Industries RIP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399782" cy="563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 txBox="1">
            <a:spLocks/>
          </p:cNvSpPr>
          <p:nvPr/>
        </p:nvSpPr>
        <p:spPr>
          <a:xfrm>
            <a:off x="7772400" y="6457950"/>
            <a:ext cx="1219200" cy="4000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F2C08-B6F3-4FA1-A942-B6DDCBDED5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38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Potential NGO </a:t>
            </a:r>
            <a:r>
              <a:rPr lang="en-US" sz="3600" dirty="0" smtClean="0"/>
              <a:t>Technology Wrecks?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94589"/>
              </p:ext>
            </p:extLst>
          </p:nvPr>
        </p:nvGraphicFramePr>
        <p:xfrm>
          <a:off x="395536" y="1397000"/>
          <a:ext cx="8136904" cy="4894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226"/>
                <a:gridCol w="2034226"/>
                <a:gridCol w="2034226"/>
                <a:gridCol w="2034226"/>
              </a:tblGrid>
              <a:tr h="2608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Data centers</a:t>
                      </a:r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ERPs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Radio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Laptops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2758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Email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Cables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Large projects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sz="8000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sz="8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4" r="34558" b="8887"/>
          <a:stretch/>
        </p:blipFill>
        <p:spPr bwMode="auto">
          <a:xfrm>
            <a:off x="2404914" y="4293096"/>
            <a:ext cx="2037783" cy="20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ts1.mm.bing.net/th?&amp;id=JN.EO%2bkt0uQkPjrH7VTHPBJ1w&amp;w=300&amp;h=300&amp;c=0&amp;pid=1.9&amp;rs=0&amp;p=0&amp;r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" r="2570"/>
          <a:stretch/>
        </p:blipFill>
        <p:spPr bwMode="auto">
          <a:xfrm>
            <a:off x="2404914" y="1932233"/>
            <a:ext cx="2037783" cy="207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9" r="15946" b="4706"/>
          <a:stretch/>
        </p:blipFill>
        <p:spPr bwMode="auto">
          <a:xfrm>
            <a:off x="395536" y="1916832"/>
            <a:ext cx="2009378" cy="212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11"/>
          <a:stretch/>
        </p:blipFill>
        <p:spPr bwMode="auto">
          <a:xfrm>
            <a:off x="4475451" y="2252464"/>
            <a:ext cx="196875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76872"/>
            <a:ext cx="1944216" cy="166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39" y="4365104"/>
            <a:ext cx="192881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08" y="4442420"/>
            <a:ext cx="19050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/>
        </p:nvSpPr>
        <p:spPr>
          <a:xfrm>
            <a:off x="7772400" y="6457950"/>
            <a:ext cx="1219200" cy="4000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F2C08-B6F3-4FA1-A942-B6DDCBDED5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14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52" y="444178"/>
            <a:ext cx="8748464" cy="864096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Overheard at the ETC Strategy Meeting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1501714"/>
            <a:ext cx="7994625" cy="2935398"/>
          </a:xfrm>
        </p:spPr>
        <p:txBody>
          <a:bodyPr/>
          <a:lstStyle/>
          <a:p>
            <a:pPr marL="0" indent="0"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“At </a:t>
            </a:r>
            <a:r>
              <a:rPr lang="en-US" sz="3200" i="1" dirty="0">
                <a:solidFill>
                  <a:schemeClr val="bg1"/>
                </a:solidFill>
              </a:rPr>
              <a:t>some point someone needs to pull a cable</a:t>
            </a:r>
            <a:r>
              <a:rPr lang="en-US" sz="3200" i="1" dirty="0" smtClean="0">
                <a:solidFill>
                  <a:schemeClr val="bg1"/>
                </a:solidFill>
              </a:rPr>
              <a:t>.”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72585" y="6390211"/>
            <a:ext cx="2133600" cy="365125"/>
          </a:xfrm>
        </p:spPr>
        <p:txBody>
          <a:bodyPr/>
          <a:lstStyle/>
          <a:p>
            <a:fld id="{9AEEDCA2-8073-4B00-8DBE-F6CF9B20D436}" type="slidenum">
              <a:rPr lang="en-GB" smtClean="0"/>
              <a:t>23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5988514"/>
            <a:ext cx="9144000" cy="8694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4797152"/>
            <a:ext cx="6340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What if there are no cables?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0138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640960" cy="864096"/>
          </a:xfrm>
        </p:spPr>
        <p:txBody>
          <a:bodyPr/>
          <a:lstStyle/>
          <a:p>
            <a:r>
              <a:rPr lang="en-GB" sz="3600" dirty="0" smtClean="0">
                <a:solidFill>
                  <a:srgbClr val="002060"/>
                </a:solidFill>
              </a:rPr>
              <a:t>The Nature of the Network is Changing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44187"/>
            <a:ext cx="8291264" cy="4695056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The “ways </a:t>
            </a:r>
            <a:r>
              <a:rPr lang="en-GB" sz="2400" dirty="0"/>
              <a:t>in which communities use technology is based on fundamentally different ways of organising and managing a response. Community based models tend not to be top down or command-and-control, but to be a </a:t>
            </a:r>
            <a:r>
              <a:rPr lang="en-GB" sz="3600" b="1" u="sng" dirty="0"/>
              <a:t>networked response</a:t>
            </a:r>
            <a:r>
              <a:rPr lang="en-GB" dirty="0"/>
              <a:t>, </a:t>
            </a:r>
            <a:endParaRPr lang="en-GB" dirty="0" smtClean="0"/>
          </a:p>
          <a:p>
            <a:pPr marL="0" indent="0">
              <a:buNone/>
            </a:pPr>
            <a:r>
              <a:rPr lang="en-GB" sz="3600" b="1" dirty="0" smtClean="0">
                <a:solidFill>
                  <a:srgbClr val="002060"/>
                </a:solidFill>
              </a:rPr>
              <a:t>a </a:t>
            </a:r>
            <a:r>
              <a:rPr lang="en-GB" sz="3600" b="1" dirty="0">
                <a:solidFill>
                  <a:srgbClr val="002060"/>
                </a:solidFill>
              </a:rPr>
              <a:t>digital expression of the neighbour-to-neighbour model of providing help</a:t>
            </a:r>
            <a:r>
              <a:rPr lang="en-GB" sz="3600" b="1" dirty="0" smtClean="0"/>
              <a:t>.” </a:t>
            </a:r>
          </a:p>
          <a:p>
            <a:pPr marL="0" indent="0" algn="r">
              <a:buNone/>
            </a:pPr>
            <a:r>
              <a:rPr lang="en-GB" sz="2400" dirty="0" smtClean="0"/>
              <a:t>–Imogen Wall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i="1" dirty="0" err="1" smtClean="0">
                <a:solidFill>
                  <a:srgbClr val="FF0000"/>
                </a:solidFill>
              </a:rPr>
              <a:t>Uberfication</a:t>
            </a:r>
            <a:r>
              <a:rPr lang="en-US" sz="2400" i="1" dirty="0" smtClean="0">
                <a:solidFill>
                  <a:srgbClr val="FF0000"/>
                </a:solidFill>
              </a:rPr>
              <a:t>, Airbnb Shelter, Humanitarian TripAdvisor?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EEDCA2-8073-4B00-8DBE-F6CF9B20D43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75110" y="2518172"/>
            <a:ext cx="7718599" cy="1361777"/>
          </a:xfrm>
        </p:spPr>
        <p:txBody>
          <a:bodyPr lIns="91435" tIns="45718" rIns="91435" bIns="45718"/>
          <a:lstStyle/>
          <a:p>
            <a:pPr>
              <a:defRPr/>
            </a:pPr>
            <a:r>
              <a:rPr lang="en-US" sz="4800" cap="none" dirty="0" smtClean="0">
                <a:ea typeface="ＭＳ Ｐゴシック" pitchFamily="-65" charset="-128"/>
                <a:sym typeface="Lucida Grande" charset="0"/>
              </a:rPr>
              <a:t>Some Lessons</a:t>
            </a:r>
          </a:p>
        </p:txBody>
      </p:sp>
    </p:spTree>
    <p:extLst>
      <p:ext uri="{BB962C8B-B14F-4D97-AF65-F5344CB8AC3E}">
        <p14:creationId xmlns:p14="http://schemas.microsoft.com/office/powerpoint/2010/main" val="39513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576064"/>
          </a:xfrm>
        </p:spPr>
        <p:txBody>
          <a:bodyPr/>
          <a:lstStyle/>
          <a:p>
            <a:pPr marL="0" indent="0"/>
            <a:r>
              <a:rPr lang="en-US" sz="2800" dirty="0"/>
              <a:t>What we can learn from disaster relief about management of IT organizations?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1412776"/>
            <a:ext cx="8795320" cy="4680520"/>
          </a:xfrm>
        </p:spPr>
        <p:txBody>
          <a:bodyPr/>
          <a:lstStyle/>
          <a:p>
            <a:pPr marL="520700" lvl="1" indent="-342900">
              <a:buFont typeface="+mj-lt"/>
              <a:buAutoNum type="arabicPeriod"/>
            </a:pPr>
            <a:r>
              <a:rPr lang="en-US" sz="2000" b="1" dirty="0" smtClean="0"/>
              <a:t>Urgent</a:t>
            </a:r>
            <a:r>
              <a:rPr lang="en-US" sz="2000" b="1" dirty="0"/>
              <a:t>:</a:t>
            </a:r>
            <a:r>
              <a:rPr lang="en-US" sz="2000" b="0" dirty="0"/>
              <a:t> There is a burning platform and we are </a:t>
            </a:r>
            <a:r>
              <a:rPr lang="en-US" sz="2000" b="0" dirty="0" smtClean="0"/>
              <a:t>jumping </a:t>
            </a:r>
            <a:r>
              <a:rPr lang="en-US" sz="2000" b="0" dirty="0"/>
              <a:t>(Opposite of change initiative)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US" sz="2000" b="1" dirty="0"/>
              <a:t>Fast:</a:t>
            </a:r>
            <a:r>
              <a:rPr lang="en-US" sz="2000" b="0" dirty="0"/>
              <a:t> people need attention immediately</a:t>
            </a:r>
            <a:endParaRPr lang="en-US" sz="2000" b="1" dirty="0"/>
          </a:p>
          <a:p>
            <a:pPr marL="520700" lvl="1" indent="-342900">
              <a:buFont typeface="+mj-lt"/>
              <a:buAutoNum type="arabicPeriod"/>
            </a:pPr>
            <a:r>
              <a:rPr lang="en-US" sz="2000" b="1" dirty="0"/>
              <a:t>Lean:</a:t>
            </a:r>
            <a:r>
              <a:rPr lang="en-US" sz="2000" b="0" dirty="0"/>
              <a:t> red tape is something to be cut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US" sz="2000" b="1" dirty="0" smtClean="0"/>
              <a:t>Attentive</a:t>
            </a:r>
            <a:r>
              <a:rPr lang="en-US" sz="2000" b="0" dirty="0" smtClean="0"/>
              <a:t>: listen and amplify </a:t>
            </a:r>
            <a:r>
              <a:rPr lang="en-US" sz="2000" b="0" dirty="0"/>
              <a:t>the voice of those on the ground </a:t>
            </a:r>
            <a:endParaRPr lang="en-US" sz="2000" b="0" dirty="0" smtClean="0"/>
          </a:p>
          <a:p>
            <a:pPr marL="520700" lvl="1" indent="-342900">
              <a:buFont typeface="+mj-lt"/>
              <a:buAutoNum type="arabicPeriod"/>
            </a:pPr>
            <a:r>
              <a:rPr lang="en-US" sz="2000" b="1" dirty="0" smtClean="0"/>
              <a:t>Flat:</a:t>
            </a:r>
            <a:r>
              <a:rPr lang="en-US" sz="2000" b="0" dirty="0" smtClean="0"/>
              <a:t> Management </a:t>
            </a:r>
            <a:r>
              <a:rPr lang="en-US" sz="2000" b="0" dirty="0"/>
              <a:t>requests are </a:t>
            </a:r>
            <a:r>
              <a:rPr lang="en-US" sz="2000" b="0" dirty="0" smtClean="0"/>
              <a:t>overhead; diminishing returns on process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US" sz="2000" b="1" dirty="0" smtClean="0"/>
              <a:t>Good </a:t>
            </a:r>
            <a:r>
              <a:rPr lang="en-US" sz="2000" b="1" dirty="0"/>
              <a:t>enough</a:t>
            </a:r>
            <a:r>
              <a:rPr lang="en-US" sz="2000" b="0" dirty="0"/>
              <a:t> is good enough </a:t>
            </a:r>
            <a:endParaRPr lang="en-US" sz="2000" b="1" dirty="0" smtClean="0"/>
          </a:p>
          <a:p>
            <a:pPr marL="520700" lvl="1" indent="-342900">
              <a:buFont typeface="+mj-lt"/>
              <a:buAutoNum type="arabicPeriod"/>
            </a:pPr>
            <a:r>
              <a:rPr lang="en-US" sz="2000" b="1" dirty="0" smtClean="0"/>
              <a:t>Costs are last</a:t>
            </a:r>
            <a:r>
              <a:rPr lang="en-US" sz="2000" b="0" dirty="0" smtClean="0"/>
              <a:t>: Don't </a:t>
            </a:r>
            <a:r>
              <a:rPr lang="en-US" sz="2000" b="0" dirty="0"/>
              <a:t>worry about the costs, worry about the speed </a:t>
            </a:r>
            <a:endParaRPr lang="en-US" sz="2000" b="0" dirty="0" smtClean="0"/>
          </a:p>
          <a:p>
            <a:pPr marL="520700" lvl="1" indent="-342900">
              <a:buFont typeface="+mj-lt"/>
              <a:buAutoNum type="arabicPeriod"/>
            </a:pPr>
            <a:r>
              <a:rPr lang="en-US" sz="2000" b="1" dirty="0" smtClean="0"/>
              <a:t>Preparing is not executing:</a:t>
            </a:r>
            <a:r>
              <a:rPr lang="en-US" sz="2000" b="0" dirty="0" smtClean="0"/>
              <a:t> Planning </a:t>
            </a:r>
            <a:r>
              <a:rPr lang="en-US" sz="2000" b="0" dirty="0"/>
              <a:t>is </a:t>
            </a:r>
            <a:r>
              <a:rPr lang="en-US" sz="2000" b="0" dirty="0" smtClean="0"/>
              <a:t>preparedness, </a:t>
            </a:r>
            <a:r>
              <a:rPr lang="en-US" sz="2000" b="0" dirty="0"/>
              <a:t>not execution</a:t>
            </a:r>
            <a:r>
              <a:rPr lang="en-US" sz="2000" b="1" dirty="0"/>
              <a:t> </a:t>
            </a:r>
            <a:endParaRPr lang="en-US" sz="2000" b="1" dirty="0" smtClean="0"/>
          </a:p>
          <a:p>
            <a:pPr marL="520700" lvl="1" indent="-342900">
              <a:buFont typeface="+mj-lt"/>
              <a:buAutoNum type="arabicPeriod"/>
            </a:pPr>
            <a:r>
              <a:rPr lang="en-US" sz="2000" b="1" dirty="0" smtClean="0"/>
              <a:t>Improvising:</a:t>
            </a:r>
            <a:r>
              <a:rPr lang="en-US" sz="2000" b="0" dirty="0" smtClean="0"/>
              <a:t> Apollo </a:t>
            </a:r>
            <a:r>
              <a:rPr lang="en-US" sz="2000" b="0" dirty="0"/>
              <a:t>13: make do, get in done, opportunity to shine, all hands on </a:t>
            </a:r>
            <a:r>
              <a:rPr lang="en-US" sz="2000" b="0" dirty="0" smtClean="0"/>
              <a:t>deck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US" sz="2000" b="1" dirty="0" smtClean="0"/>
              <a:t>Humanitarian:</a:t>
            </a:r>
            <a:r>
              <a:rPr lang="en-US" sz="2000" dirty="0" smtClean="0"/>
              <a:t> care, trust, and humility</a:t>
            </a:r>
            <a:endParaRPr lang="en-US" sz="2000" b="0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781800" y="6356350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76999270-999B-41EE-8096-361AA579F9C3}" type="slidenum">
              <a:rPr lang="en-US" smtClean="0"/>
              <a:pPr algn="r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6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576064"/>
          </a:xfrm>
        </p:spPr>
        <p:txBody>
          <a:bodyPr/>
          <a:lstStyle/>
          <a:p>
            <a:pPr marL="0" indent="0"/>
            <a:r>
              <a:rPr lang="en-US" sz="2800" dirty="0"/>
              <a:t>What we can learn from disaster relief about management of IT organizations?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1412776"/>
            <a:ext cx="8795320" cy="4680520"/>
          </a:xfrm>
        </p:spPr>
        <p:txBody>
          <a:bodyPr/>
          <a:lstStyle/>
          <a:p>
            <a:pPr marL="520700" lvl="1" indent="-342900">
              <a:buFont typeface="+mj-lt"/>
              <a:buAutoNum type="arabicPeriod"/>
            </a:pPr>
            <a:r>
              <a:rPr lang="en-US" sz="2000" b="1" dirty="0" smtClean="0"/>
              <a:t>Urgent</a:t>
            </a:r>
            <a:r>
              <a:rPr lang="en-US" sz="2000" b="1" dirty="0"/>
              <a:t>:</a:t>
            </a:r>
            <a:r>
              <a:rPr lang="en-US" sz="2000" b="0" dirty="0"/>
              <a:t> There is a burning platform and we are </a:t>
            </a:r>
            <a:r>
              <a:rPr lang="en-US" sz="2000" b="0" dirty="0" smtClean="0"/>
              <a:t>jumping </a:t>
            </a:r>
            <a:r>
              <a:rPr lang="en-US" sz="2000" b="0" dirty="0"/>
              <a:t>(Opposite of </a:t>
            </a:r>
            <a:r>
              <a:rPr lang="en-US" sz="2000" b="0" dirty="0" smtClean="0"/>
              <a:t>a change </a:t>
            </a:r>
            <a:r>
              <a:rPr lang="en-US" sz="2000" b="0" dirty="0"/>
              <a:t>initiative)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Fast: </a:t>
            </a:r>
            <a:r>
              <a:rPr lang="en-US" sz="2400" dirty="0">
                <a:solidFill>
                  <a:srgbClr val="FF0000"/>
                </a:solidFill>
              </a:rPr>
              <a:t>people need attention immediately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US" sz="2000" b="1" dirty="0"/>
              <a:t>Lean:</a:t>
            </a:r>
            <a:r>
              <a:rPr lang="en-US" sz="2000" b="0" dirty="0"/>
              <a:t> red tape is something to be cut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US" sz="2000" b="1" dirty="0" smtClean="0"/>
              <a:t>Attentive</a:t>
            </a:r>
            <a:r>
              <a:rPr lang="en-US" sz="2000" b="0" dirty="0" smtClean="0"/>
              <a:t>: listen and amplify </a:t>
            </a:r>
            <a:r>
              <a:rPr lang="en-US" sz="2000" b="0" dirty="0"/>
              <a:t>the voice of those on the ground </a:t>
            </a:r>
            <a:endParaRPr lang="en-US" sz="2000" b="0" dirty="0" smtClean="0"/>
          </a:p>
          <a:p>
            <a:pPr marL="520700" lvl="1" indent="-342900">
              <a:buFont typeface="+mj-lt"/>
              <a:buAutoNum type="arabicPeriod"/>
            </a:pPr>
            <a:r>
              <a:rPr lang="en-US" sz="2000" b="1" dirty="0" smtClean="0"/>
              <a:t>Flat:</a:t>
            </a:r>
            <a:r>
              <a:rPr lang="en-US" sz="2000" b="0" dirty="0" smtClean="0"/>
              <a:t> Management </a:t>
            </a:r>
            <a:r>
              <a:rPr lang="en-US" sz="2000" b="0" dirty="0"/>
              <a:t>requests are </a:t>
            </a:r>
            <a:r>
              <a:rPr lang="en-US" sz="2000" b="0" dirty="0" smtClean="0"/>
              <a:t>overhead; diminishing returns on process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Good </a:t>
            </a:r>
            <a:r>
              <a:rPr lang="en-US" sz="2400" b="1" dirty="0">
                <a:solidFill>
                  <a:srgbClr val="FF0000"/>
                </a:solidFill>
              </a:rPr>
              <a:t>enough</a:t>
            </a:r>
            <a:r>
              <a:rPr lang="en-US" sz="2400" b="0" dirty="0">
                <a:solidFill>
                  <a:srgbClr val="FF0000"/>
                </a:solidFill>
              </a:rPr>
              <a:t> is good enough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520700" lvl="1" indent="-342900">
              <a:buFont typeface="+mj-lt"/>
              <a:buAutoNum type="arabicPeriod"/>
            </a:pPr>
            <a:r>
              <a:rPr lang="en-US" sz="2000" b="1" dirty="0" smtClean="0"/>
              <a:t>Costs are last</a:t>
            </a:r>
            <a:r>
              <a:rPr lang="en-US" sz="2000" b="0" dirty="0" smtClean="0"/>
              <a:t>: Don't </a:t>
            </a:r>
            <a:r>
              <a:rPr lang="en-US" sz="2000" b="0" dirty="0"/>
              <a:t>worry about the costs, worry about the speed </a:t>
            </a:r>
            <a:endParaRPr lang="en-US" sz="2000" b="0" dirty="0" smtClean="0"/>
          </a:p>
          <a:p>
            <a:pPr marL="520700" lvl="1" indent="-342900">
              <a:buFont typeface="+mj-lt"/>
              <a:buAutoNum type="arabicPeriod"/>
            </a:pPr>
            <a:r>
              <a:rPr lang="en-US" sz="2000" b="1" dirty="0" smtClean="0"/>
              <a:t>Preparing is not executing:</a:t>
            </a:r>
            <a:r>
              <a:rPr lang="en-US" sz="2000" b="0" dirty="0" smtClean="0"/>
              <a:t> Planning </a:t>
            </a:r>
            <a:r>
              <a:rPr lang="en-US" sz="2000" b="0" dirty="0"/>
              <a:t>is </a:t>
            </a:r>
            <a:r>
              <a:rPr lang="en-US" sz="2000" b="0" dirty="0" smtClean="0"/>
              <a:t>preparedness, </a:t>
            </a:r>
            <a:r>
              <a:rPr lang="en-US" sz="2000" b="0" dirty="0"/>
              <a:t>not execution</a:t>
            </a:r>
            <a:r>
              <a:rPr lang="en-US" sz="2000" b="1" dirty="0"/>
              <a:t> </a:t>
            </a:r>
            <a:endParaRPr lang="en-US" sz="2000" b="1" dirty="0" smtClean="0"/>
          </a:p>
          <a:p>
            <a:pPr marL="520700" lvl="1" indent="-342900">
              <a:buFont typeface="+mj-lt"/>
              <a:buAutoNum type="arabicPeriod"/>
            </a:pPr>
            <a:r>
              <a:rPr lang="en-US" sz="2000" b="1" dirty="0" smtClean="0"/>
              <a:t>Improvising:</a:t>
            </a:r>
            <a:r>
              <a:rPr lang="en-US" sz="2000" b="0" dirty="0" smtClean="0"/>
              <a:t> Apollo </a:t>
            </a:r>
            <a:r>
              <a:rPr lang="en-US" sz="2000" b="0" dirty="0"/>
              <a:t>13: make do, get in done, opportunity to shine, all hands on </a:t>
            </a:r>
            <a:r>
              <a:rPr lang="en-US" sz="2000" b="0" dirty="0" smtClean="0"/>
              <a:t>deck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Humanitarian:</a:t>
            </a:r>
            <a:r>
              <a:rPr lang="en-US" sz="2400" dirty="0" smtClean="0">
                <a:solidFill>
                  <a:srgbClr val="FF0000"/>
                </a:solidFill>
              </a:rPr>
              <a:t> care, trust, and humility</a:t>
            </a:r>
            <a:endParaRPr lang="en-US" sz="24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781800" y="6356350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76999270-999B-41EE-8096-361AA579F9C3}" type="slidenum">
              <a:rPr lang="en-US" smtClean="0"/>
              <a:pPr algn="r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</a:rPr>
              <a:t>Fast…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cache.boston.com/bonzai-fba/Third_Party_Photo/2006/07/25/1153804670_74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029450" cy="468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4"/>
          <p:cNvSpPr txBox="1">
            <a:spLocks/>
          </p:cNvSpPr>
          <p:nvPr/>
        </p:nvSpPr>
        <p:spPr>
          <a:xfrm>
            <a:off x="6781800" y="6356350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76999270-999B-41EE-8096-361AA579F9C3}" type="slidenum">
              <a:rPr lang="en-US" sz="1400" smtClean="0"/>
              <a:pPr algn="r"/>
              <a:t>28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1337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Good Enough…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44008" y="1484784"/>
            <a:ext cx="4320480" cy="484894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Following the Tsunami response, a marketing director recalled, “We didn’t have time to have all the meetings, all the reviews, and all the approvals.”  “We had to make on-the-spot-decisions.” “The interesting thing”, she continued,” is that </a:t>
            </a:r>
            <a:r>
              <a:rPr lang="en-US" sz="2800" b="1" i="1" dirty="0">
                <a:solidFill>
                  <a:srgbClr val="C00000"/>
                </a:solidFill>
              </a:rPr>
              <a:t>nothing fell apart</a:t>
            </a:r>
            <a:r>
              <a:rPr lang="en-US" sz="2400" dirty="0"/>
              <a:t>.”  “Maybe we could make decisions like that everyday.”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00812"/>
            <a:ext cx="4367213" cy="327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259632" y="5013176"/>
            <a:ext cx="2150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Banda Aceh, 2004</a:t>
            </a:r>
            <a:endParaRPr lang="en-US" b="1" i="1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55576" y="6415672"/>
            <a:ext cx="79859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“The Good Enough Principle “ June  2008 </a:t>
            </a:r>
            <a:endParaRPr kumimoji="0" lang="en-US" alt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77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/>
              <a:t>Take-</a:t>
            </a:r>
            <a:r>
              <a:rPr lang="en-US" sz="4000" dirty="0" err="1" smtClean="0"/>
              <a:t>aways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Disruptions are surprises</a:t>
            </a:r>
          </a:p>
          <a:p>
            <a:r>
              <a:rPr lang="en-US" sz="3200" dirty="0" smtClean="0"/>
              <a:t>We are anchored to the past</a:t>
            </a:r>
          </a:p>
          <a:p>
            <a:r>
              <a:rPr lang="en-US" sz="3200" dirty="0" smtClean="0"/>
              <a:t>The world is shifting</a:t>
            </a:r>
          </a:p>
          <a:p>
            <a:r>
              <a:rPr lang="en-US" sz="3200" dirty="0" smtClean="0"/>
              <a:t>Our roles depend on agility</a:t>
            </a:r>
          </a:p>
          <a:p>
            <a:r>
              <a:rPr lang="en-US" sz="3200" dirty="0" smtClean="0"/>
              <a:t>Apply lessons from DR to IT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EEDCA2-8073-4B00-8DBE-F6CF9B20D43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5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Humanitarian…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7584" y="1556792"/>
            <a:ext cx="7571184" cy="446449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FF0000"/>
                </a:solidFill>
              </a:rPr>
              <a:t>We care</a:t>
            </a:r>
          </a:p>
          <a:p>
            <a:pPr marL="1031875" lvl="1" indent="-419100"/>
            <a:r>
              <a:rPr lang="en-US" sz="3200" b="1" dirty="0"/>
              <a:t>People are vulnerable</a:t>
            </a:r>
          </a:p>
          <a:p>
            <a:pPr marL="1031875" lvl="1" indent="-419100"/>
            <a:r>
              <a:rPr lang="en-US" sz="3200" b="1" dirty="0"/>
              <a:t>People are hurting </a:t>
            </a:r>
            <a:endParaRPr lang="en-US" sz="3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FF0000"/>
                </a:solidFill>
              </a:rPr>
              <a:t>The </a:t>
            </a:r>
            <a:r>
              <a:rPr lang="en-US" sz="3200" b="1" dirty="0">
                <a:solidFill>
                  <a:srgbClr val="FF0000"/>
                </a:solidFill>
              </a:rPr>
              <a:t>customer is the first responder</a:t>
            </a:r>
          </a:p>
          <a:p>
            <a:pPr marL="1031875" lvl="1" indent="-338138"/>
            <a:r>
              <a:rPr lang="en-US" sz="3200" b="1" dirty="0" smtClean="0"/>
              <a:t>90% </a:t>
            </a:r>
            <a:r>
              <a:rPr lang="en-US" sz="3200" b="1" dirty="0"/>
              <a:t>of first </a:t>
            </a:r>
            <a:r>
              <a:rPr lang="en-US" sz="3200" b="1" dirty="0" smtClean="0"/>
              <a:t>responders are </a:t>
            </a:r>
            <a:r>
              <a:rPr lang="en-US" sz="3200" b="1" dirty="0"/>
              <a:t>local people </a:t>
            </a:r>
          </a:p>
          <a:p>
            <a:pPr marL="1031875" lvl="1" indent="-338138"/>
            <a:r>
              <a:rPr lang="en-US" sz="3200" b="1" dirty="0" smtClean="0"/>
              <a:t>Resilience is not a gift…</a:t>
            </a:r>
          </a:p>
          <a:p>
            <a:pPr marL="693737" lvl="1" indent="0">
              <a:buNone/>
            </a:pPr>
            <a:r>
              <a:rPr lang="en-US" sz="3200" b="1" i="1" dirty="0">
                <a:solidFill>
                  <a:srgbClr val="002060"/>
                </a:solidFill>
              </a:rPr>
              <a:t>	</a:t>
            </a:r>
            <a:r>
              <a:rPr lang="en-US" sz="3200" b="1" i="1" dirty="0" smtClean="0">
                <a:solidFill>
                  <a:srgbClr val="002060"/>
                </a:solidFill>
              </a:rPr>
              <a:t>it’s preparation </a:t>
            </a:r>
            <a:r>
              <a:rPr lang="en-US" sz="3200" b="1" i="1" dirty="0" smtClean="0">
                <a:solidFill>
                  <a:srgbClr val="FF0000"/>
                </a:solidFill>
              </a:rPr>
              <a:t>and</a:t>
            </a:r>
            <a:r>
              <a:rPr lang="en-US" sz="3200" b="1" i="1" dirty="0" smtClean="0">
                <a:solidFill>
                  <a:srgbClr val="002060"/>
                </a:solidFill>
              </a:rPr>
              <a:t> adaptability</a:t>
            </a:r>
            <a:endParaRPr lang="en-US" sz="3200" b="1" i="1" dirty="0">
              <a:solidFill>
                <a:srgbClr val="00206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081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/>
              <a:t>Will we be able to move fast enough?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35" y="1196752"/>
            <a:ext cx="76200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4860032" y="1340768"/>
            <a:ext cx="3240360" cy="2804467"/>
          </a:xfrm>
          <a:prstGeom prst="wedgeEllipseCallout">
            <a:avLst>
              <a:gd name="adj1" fmla="val -63196"/>
              <a:gd name="adj2" fmla="val 13821"/>
            </a:avLst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Read the “Relevant IT Manifesto”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268976" y="6309320"/>
            <a:ext cx="4983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eghapp.blogspot.ch/2011/07/relevant-it-manifesto.html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08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ctrTitle" idx="4294967295"/>
          </p:nvPr>
        </p:nvSpPr>
        <p:spPr bwMode="auto">
          <a:xfrm>
            <a:off x="990600" y="2204864"/>
            <a:ext cx="7239000" cy="12621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6000" dirty="0" smtClean="0">
                <a:ea typeface="ＭＳ Ｐゴシック" pitchFamily="34" charset="-128"/>
              </a:rPr>
              <a:t>Questions?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subTitle" idx="4294967295"/>
          </p:nvPr>
        </p:nvSpPr>
        <p:spPr bwMode="auto">
          <a:xfrm>
            <a:off x="990600" y="3886200"/>
            <a:ext cx="72390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 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721" y="3752702"/>
            <a:ext cx="7768828" cy="97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343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5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" r="10211" b="9844"/>
          <a:stretch/>
        </p:blipFill>
        <p:spPr bwMode="auto">
          <a:xfrm>
            <a:off x="4320270" y="34343"/>
            <a:ext cx="4716226" cy="677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51520" y="1916832"/>
            <a:ext cx="4038600" cy="403244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Feature phones account for 43% of Facebook usage in India.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Only 17% access via smartphone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Feature </a:t>
            </a:r>
            <a:r>
              <a:rPr lang="en-US" dirty="0"/>
              <a:t>phone usage is 2.2x the world’s mobile phone average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9672" y="404664"/>
            <a:ext cx="26420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Poster seen</a:t>
            </a:r>
          </a:p>
          <a:p>
            <a:r>
              <a:rPr lang="en-US" sz="3200" b="1" dirty="0" smtClean="0"/>
              <a:t>At Facebook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7159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The Movie Clip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5245224"/>
            <a:ext cx="5224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“And </a:t>
            </a:r>
            <a:r>
              <a:rPr lang="en-US" sz="2000" i="1" dirty="0" smtClean="0"/>
              <a:t>you, </a:t>
            </a:r>
            <a:r>
              <a:rPr lang="en-US" sz="2000" i="1" dirty="0"/>
              <a:t>sir, are a steely-eyed </a:t>
            </a:r>
            <a:r>
              <a:rPr lang="en-US" sz="2000" i="1" dirty="0" smtClean="0"/>
              <a:t>missile </a:t>
            </a:r>
            <a:r>
              <a:rPr lang="en-US" sz="2000" i="1" dirty="0"/>
              <a:t>man”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4493" y="1340768"/>
            <a:ext cx="61817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/>
          <a:p>
            <a:pPr algn="r"/>
            <a:fld id="{76999270-999B-41EE-8096-361AA579F9C3}" type="slidenum">
              <a:rPr lang="en-US" sz="1800">
                <a:solidFill>
                  <a:schemeClr val="tx1"/>
                </a:solidFill>
              </a:rPr>
              <a:pPr algn="r"/>
              <a:t>35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627" y="5749280"/>
            <a:ext cx="7045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Three clip, starting here: </a:t>
            </a:r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www.youtube.com/watch?v=C2YZnTL596Q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250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Synopsis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As humanitarians, disruptions seem to lurk around every corner. Yet the digital world has brought us expected disruptions.  How do we stay resilient and turn these disruptions into success? Join us for a virtual presentation by </a:t>
            </a:r>
            <a:r>
              <a:rPr lang="en-US" sz="1600" u="sng" dirty="0">
                <a:hlinkClick r:id="rId2"/>
              </a:rPr>
              <a:t>Ed Happ</a:t>
            </a:r>
            <a:r>
              <a:rPr lang="en-US" sz="1600" dirty="0"/>
              <a:t>, IFRC’s Global Chief Information Officer, at 10 a.m. on Tuesday, September 22</a:t>
            </a:r>
            <a:r>
              <a:rPr lang="en-US" sz="1600" baseline="30000" dirty="0"/>
              <a:t>nd</a:t>
            </a:r>
            <a:r>
              <a:rPr lang="en-US" sz="1600" dirty="0"/>
              <a:t>.</a:t>
            </a:r>
          </a:p>
          <a:p>
            <a:r>
              <a:rPr lang="en-US" sz="1600" b="1" dirty="0" smtClean="0"/>
              <a:t>Based </a:t>
            </a:r>
            <a:r>
              <a:rPr lang="en-US" sz="1600" b="1" dirty="0"/>
              <a:t>on his experiences working on Wall Street, as a management consultant and with NGOs, Ed will share insights on how organizations can adopt and leverage disruptive changes.</a:t>
            </a:r>
            <a:endParaRPr lang="en-US" sz="1600" dirty="0"/>
          </a:p>
          <a:p>
            <a:r>
              <a:rPr lang="en-US" sz="1600" dirty="0" smtClean="0"/>
              <a:t>The </a:t>
            </a:r>
            <a:r>
              <a:rPr lang="en-US" sz="1600" dirty="0"/>
              <a:t>late American humorist, Will Rogers, once quipped that </a:t>
            </a:r>
            <a:r>
              <a:rPr lang="en-US" sz="1600" i="1" dirty="0"/>
              <a:t>“Even if you are on the right track, you’ll get run over if you just sit there.”</a:t>
            </a:r>
            <a:r>
              <a:rPr lang="en-US" sz="1600" dirty="0"/>
              <a:t> And yet large parts of our Civil Society Organizations (CSOs) infrastructure is based on last century models. A recent study by the International Civil Society concluded that “The role CSOs will play in tomorrow’s world may very much depend on their ability to </a:t>
            </a:r>
            <a:r>
              <a:rPr lang="en-US" sz="1600" b="1" dirty="0"/>
              <a:t>anticipate</a:t>
            </a:r>
            <a:r>
              <a:rPr lang="en-US" sz="1600" dirty="0"/>
              <a:t> and </a:t>
            </a:r>
            <a:r>
              <a:rPr lang="en-US" sz="1600" b="1" dirty="0"/>
              <a:t>effectively navigate</a:t>
            </a:r>
            <a:r>
              <a:rPr lang="en-US" sz="1600" dirty="0"/>
              <a:t> </a:t>
            </a:r>
            <a:r>
              <a:rPr lang="en-US" sz="1600" b="1" dirty="0"/>
              <a:t>disruptions</a:t>
            </a:r>
            <a:r>
              <a:rPr lang="en-US" sz="1600" dirty="0"/>
              <a:t>.”</a:t>
            </a:r>
          </a:p>
          <a:p>
            <a:r>
              <a:rPr lang="en-US" sz="1600" b="1" dirty="0" smtClean="0"/>
              <a:t>Disruptive </a:t>
            </a:r>
            <a:r>
              <a:rPr lang="en-US" sz="1600" b="1" dirty="0"/>
              <a:t>change</a:t>
            </a:r>
            <a:r>
              <a:rPr lang="en-US" sz="1600" dirty="0"/>
              <a:t> is about scale, speed and surprise; the point being that</a:t>
            </a:r>
            <a:r>
              <a:rPr lang="en-US" sz="1600" b="1" dirty="0"/>
              <a:t> it is hard to plan for, but imperative to be flexible and agile for</a:t>
            </a:r>
            <a:r>
              <a:rPr lang="en-US" sz="1600" dirty="0"/>
              <a:t>. </a:t>
            </a:r>
            <a:r>
              <a:rPr lang="en-US" sz="1600" i="1" dirty="0"/>
              <a:t>Will we be able to move fast enough to avoid the train-wreck?</a:t>
            </a:r>
            <a:endParaRPr lang="en-US" sz="1600" dirty="0"/>
          </a:p>
          <a:p>
            <a:r>
              <a:rPr lang="en-US" sz="1600" dirty="0" smtClean="0"/>
              <a:t>We </a:t>
            </a:r>
            <a:r>
              <a:rPr lang="en-US" sz="1600" dirty="0"/>
              <a:t>hope you will join us for this thought-provoking discussion and consider how to positively leverage the disruptions in your work. 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EEDCA2-8073-4B00-8DBE-F6CF9B20D43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00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/>
              <a:t>Are We Resilient?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95429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50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772816"/>
            <a:ext cx="8136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i="1" dirty="0" smtClean="0">
                <a:solidFill>
                  <a:schemeClr val="bg1"/>
                </a:solidFill>
              </a:rPr>
              <a:t>“</a:t>
            </a:r>
            <a:r>
              <a:rPr lang="en-US" sz="5400" i="1" dirty="0">
                <a:solidFill>
                  <a:schemeClr val="bg1"/>
                </a:solidFill>
              </a:rPr>
              <a:t>Even if you are on the right track, you’ll get run over if you just sit there</a:t>
            </a:r>
            <a:r>
              <a:rPr lang="en-US" sz="5400" i="1" dirty="0" smtClean="0">
                <a:solidFill>
                  <a:schemeClr val="bg1"/>
                </a:solidFill>
              </a:rPr>
              <a:t>.”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US" sz="2400" i="1" dirty="0" smtClean="0">
                <a:solidFill>
                  <a:schemeClr val="bg1"/>
                </a:solidFill>
              </a:rPr>
              <a:t>--Will Rogers, </a:t>
            </a:r>
            <a:r>
              <a:rPr lang="en-US" sz="2400" i="1" dirty="0">
                <a:solidFill>
                  <a:schemeClr val="bg1"/>
                </a:solidFill>
              </a:rPr>
              <a:t>American Humorist, </a:t>
            </a:r>
            <a:r>
              <a:rPr lang="en-US" sz="2400" i="1" dirty="0" smtClean="0">
                <a:solidFill>
                  <a:schemeClr val="bg1"/>
                </a:solidFill>
              </a:rPr>
              <a:t>1879-1935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44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75110" y="2518172"/>
            <a:ext cx="7718599" cy="1361777"/>
          </a:xfrm>
        </p:spPr>
        <p:txBody>
          <a:bodyPr lIns="91435" tIns="45718" rIns="91435" bIns="45718"/>
          <a:lstStyle/>
          <a:p>
            <a:pPr>
              <a:defRPr/>
            </a:pPr>
            <a:r>
              <a:rPr lang="en-US" sz="4800" cap="none" dirty="0" smtClean="0">
                <a:ea typeface="ＭＳ Ｐゴシック" pitchFamily="-65" charset="-128"/>
                <a:sym typeface="Lucida Grande" charset="0"/>
              </a:rPr>
              <a:t>Strategic Context</a:t>
            </a:r>
          </a:p>
        </p:txBody>
      </p:sp>
    </p:spTree>
    <p:extLst>
      <p:ext uri="{BB962C8B-B14F-4D97-AF65-F5344CB8AC3E}">
        <p14:creationId xmlns:p14="http://schemas.microsoft.com/office/powerpoint/2010/main" val="132410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AcnBodyText_ID_307207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 rot="-5400000">
            <a:off x="-770743" y="3101914"/>
            <a:ext cx="2992561" cy="216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solidFill>
                  <a:schemeClr val="bg1"/>
                </a:solidFill>
                <a:cs typeface="ヒラギノ角ゴ ProN W3"/>
              </a:rPr>
              <a:t>Increasing Impact for Beneficiaries</a:t>
            </a:r>
          </a:p>
        </p:txBody>
      </p:sp>
      <p:sp>
        <p:nvSpPr>
          <p:cNvPr id="25605" name="Freeform 5"/>
          <p:cNvSpPr>
            <a:spLocks/>
          </p:cNvSpPr>
          <p:nvPr/>
        </p:nvSpPr>
        <p:spPr bwMode="auto">
          <a:xfrm>
            <a:off x="1559348" y="4637261"/>
            <a:ext cx="5663654" cy="861715"/>
          </a:xfrm>
          <a:custGeom>
            <a:avLst/>
            <a:gdLst>
              <a:gd name="T0" fmla="*/ 2147483647 w 2676"/>
              <a:gd name="T1" fmla="*/ 0 h 484"/>
              <a:gd name="T2" fmla="*/ 0 w 2676"/>
              <a:gd name="T3" fmla="*/ 2147483647 h 484"/>
              <a:gd name="T4" fmla="*/ 2147483647 w 2676"/>
              <a:gd name="T5" fmla="*/ 2147483647 h 484"/>
              <a:gd name="T6" fmla="*/ 2147483647 w 2676"/>
              <a:gd name="T7" fmla="*/ 0 h 484"/>
              <a:gd name="T8" fmla="*/ 2147483647 w 2676"/>
              <a:gd name="T9" fmla="*/ 0 h 4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6"/>
              <a:gd name="T16" fmla="*/ 0 h 484"/>
              <a:gd name="T17" fmla="*/ 2676 w 2676"/>
              <a:gd name="T18" fmla="*/ 484 h 4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6" h="484">
                <a:moveTo>
                  <a:pt x="271" y="0"/>
                </a:moveTo>
                <a:lnTo>
                  <a:pt x="0" y="483"/>
                </a:lnTo>
                <a:lnTo>
                  <a:pt x="2675" y="483"/>
                </a:lnTo>
                <a:lnTo>
                  <a:pt x="2404" y="0"/>
                </a:lnTo>
                <a:lnTo>
                  <a:pt x="271" y="0"/>
                </a:lnTo>
              </a:path>
            </a:pathLst>
          </a:custGeom>
          <a:solidFill>
            <a:srgbClr val="969696"/>
          </a:solidFill>
          <a:ln w="635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25606" name="Freeform 6"/>
          <p:cNvSpPr>
            <a:spLocks/>
          </p:cNvSpPr>
          <p:nvPr/>
        </p:nvSpPr>
        <p:spPr bwMode="auto">
          <a:xfrm>
            <a:off x="3397746" y="1257375"/>
            <a:ext cx="1986855" cy="1493490"/>
          </a:xfrm>
          <a:custGeom>
            <a:avLst/>
            <a:gdLst>
              <a:gd name="T0" fmla="*/ 0 w 939"/>
              <a:gd name="T1" fmla="*/ 2147483647 h 839"/>
              <a:gd name="T2" fmla="*/ 2147483647 w 939"/>
              <a:gd name="T3" fmla="*/ 2147483647 h 839"/>
              <a:gd name="T4" fmla="*/ 2147483647 w 939"/>
              <a:gd name="T5" fmla="*/ 0 h 839"/>
              <a:gd name="T6" fmla="*/ 0 w 939"/>
              <a:gd name="T7" fmla="*/ 2147483647 h 839"/>
              <a:gd name="T8" fmla="*/ 0 60000 65536"/>
              <a:gd name="T9" fmla="*/ 0 60000 65536"/>
              <a:gd name="T10" fmla="*/ 0 60000 65536"/>
              <a:gd name="T11" fmla="*/ 0 60000 65536"/>
              <a:gd name="T12" fmla="*/ 0 w 939"/>
              <a:gd name="T13" fmla="*/ 0 h 839"/>
              <a:gd name="T14" fmla="*/ 939 w 939"/>
              <a:gd name="T15" fmla="*/ 839 h 8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9" h="839">
                <a:moveTo>
                  <a:pt x="0" y="838"/>
                </a:moveTo>
                <a:lnTo>
                  <a:pt x="938" y="838"/>
                </a:lnTo>
                <a:lnTo>
                  <a:pt x="469" y="0"/>
                </a:lnTo>
                <a:lnTo>
                  <a:pt x="0" y="838"/>
                </a:lnTo>
              </a:path>
            </a:pathLst>
          </a:custGeom>
          <a:solidFill>
            <a:srgbClr val="EAEAEA"/>
          </a:solidFill>
          <a:ln w="635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25607" name="Freeform 7"/>
          <p:cNvSpPr>
            <a:spLocks/>
          </p:cNvSpPr>
          <p:nvPr/>
        </p:nvSpPr>
        <p:spPr bwMode="auto">
          <a:xfrm>
            <a:off x="2765971" y="2746400"/>
            <a:ext cx="3250406" cy="951012"/>
          </a:xfrm>
          <a:custGeom>
            <a:avLst/>
            <a:gdLst>
              <a:gd name="T0" fmla="*/ 0 w 1536"/>
              <a:gd name="T1" fmla="*/ 2147483647 h 533"/>
              <a:gd name="T2" fmla="*/ 2147483647 w 1536"/>
              <a:gd name="T3" fmla="*/ 2147483647 h 533"/>
              <a:gd name="T4" fmla="*/ 2147483647 w 1536"/>
              <a:gd name="T5" fmla="*/ 0 h 533"/>
              <a:gd name="T6" fmla="*/ 2147483647 w 1536"/>
              <a:gd name="T7" fmla="*/ 0 h 533"/>
              <a:gd name="T8" fmla="*/ 0 w 1536"/>
              <a:gd name="T9" fmla="*/ 2147483647 h 5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6"/>
              <a:gd name="T16" fmla="*/ 0 h 533"/>
              <a:gd name="T17" fmla="*/ 1536 w 1536"/>
              <a:gd name="T18" fmla="*/ 533 h 5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6" h="533">
                <a:moveTo>
                  <a:pt x="0" y="532"/>
                </a:moveTo>
                <a:lnTo>
                  <a:pt x="1535" y="532"/>
                </a:lnTo>
                <a:lnTo>
                  <a:pt x="1237" y="0"/>
                </a:lnTo>
                <a:lnTo>
                  <a:pt x="299" y="0"/>
                </a:lnTo>
                <a:lnTo>
                  <a:pt x="0" y="532"/>
                </a:lnTo>
              </a:path>
            </a:pathLst>
          </a:custGeom>
          <a:solidFill>
            <a:srgbClr val="DDDDDD"/>
          </a:solidFill>
          <a:ln w="635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25608" name="Freeform 8"/>
          <p:cNvSpPr>
            <a:spLocks/>
          </p:cNvSpPr>
          <p:nvPr/>
        </p:nvSpPr>
        <p:spPr bwMode="auto">
          <a:xfrm>
            <a:off x="2131963" y="3690714"/>
            <a:ext cx="4516189" cy="952128"/>
          </a:xfrm>
          <a:custGeom>
            <a:avLst/>
            <a:gdLst>
              <a:gd name="T0" fmla="*/ 2147483647 w 2134"/>
              <a:gd name="T1" fmla="*/ 0 h 535"/>
              <a:gd name="T2" fmla="*/ 0 w 2134"/>
              <a:gd name="T3" fmla="*/ 2147483647 h 535"/>
              <a:gd name="T4" fmla="*/ 2147483647 w 2134"/>
              <a:gd name="T5" fmla="*/ 2147483647 h 535"/>
              <a:gd name="T6" fmla="*/ 2147483647 w 2134"/>
              <a:gd name="T7" fmla="*/ 0 h 535"/>
              <a:gd name="T8" fmla="*/ 2147483647 w 2134"/>
              <a:gd name="T9" fmla="*/ 0 h 5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34"/>
              <a:gd name="T16" fmla="*/ 0 h 535"/>
              <a:gd name="T17" fmla="*/ 2134 w 2134"/>
              <a:gd name="T18" fmla="*/ 535 h 5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34" h="535">
                <a:moveTo>
                  <a:pt x="299" y="0"/>
                </a:moveTo>
                <a:lnTo>
                  <a:pt x="0" y="534"/>
                </a:lnTo>
                <a:lnTo>
                  <a:pt x="2133" y="534"/>
                </a:lnTo>
                <a:lnTo>
                  <a:pt x="1834" y="0"/>
                </a:lnTo>
                <a:lnTo>
                  <a:pt x="299" y="0"/>
                </a:lnTo>
              </a:path>
            </a:pathLst>
          </a:custGeom>
          <a:solidFill>
            <a:srgbClr val="C0C0C0"/>
          </a:solidFill>
          <a:ln w="635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25609" name="AcnBodyText_ID_307217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320516" y="4829250"/>
            <a:ext cx="2085506" cy="473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FOUNDATIONAL</a:t>
            </a:r>
          </a:p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“Keeping the Lights On”</a:t>
            </a:r>
          </a:p>
        </p:txBody>
      </p:sp>
      <p:sp>
        <p:nvSpPr>
          <p:cNvPr id="25610" name="AcnBodyText_ID_307217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041303" y="3960838"/>
            <a:ext cx="2693045" cy="473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OPERATIONAL</a:t>
            </a:r>
          </a:p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“Helping the Organization Run”</a:t>
            </a:r>
          </a:p>
        </p:txBody>
      </p:sp>
      <p:sp>
        <p:nvSpPr>
          <p:cNvPr id="25611" name="AcnBodyText_ID_307217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018235" y="3047777"/>
            <a:ext cx="2693417" cy="473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PROGRAM</a:t>
            </a:r>
          </a:p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“Improving Program Delivery”</a:t>
            </a:r>
          </a:p>
        </p:txBody>
      </p:sp>
      <p:sp>
        <p:nvSpPr>
          <p:cNvPr id="25612" name="AcnBodyText_ID_307217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040559" y="2211735"/>
            <a:ext cx="2693417" cy="473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BENEFICIARY</a:t>
            </a:r>
          </a:p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“Differentiating”</a:t>
            </a:r>
          </a:p>
        </p:txBody>
      </p:sp>
      <p:sp>
        <p:nvSpPr>
          <p:cNvPr id="25613" name="AutoShape 13"/>
          <p:cNvSpPr>
            <a:spLocks/>
          </p:cNvSpPr>
          <p:nvPr/>
        </p:nvSpPr>
        <p:spPr bwMode="gray">
          <a:xfrm rot="1994430">
            <a:off x="3315147" y="939255"/>
            <a:ext cx="310307" cy="2896567"/>
          </a:xfrm>
          <a:prstGeom prst="leftBrace">
            <a:avLst>
              <a:gd name="adj1" fmla="val 777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1996" tIns="71996" rIns="71996" bIns="71996" anchor="ctr"/>
          <a:lstStyle/>
          <a:p>
            <a:pPr algn="ctr"/>
            <a:endParaRPr lang="en-US">
              <a:cs typeface="ヒラギノ角ゴ ProN W3"/>
            </a:endParaRPr>
          </a:p>
        </p:txBody>
      </p:sp>
      <p:sp>
        <p:nvSpPr>
          <p:cNvPr id="25614" name="AutoShape 14"/>
          <p:cNvSpPr>
            <a:spLocks/>
          </p:cNvSpPr>
          <p:nvPr/>
        </p:nvSpPr>
        <p:spPr bwMode="gray">
          <a:xfrm rot="1994430">
            <a:off x="1814959" y="3498726"/>
            <a:ext cx="366117" cy="2049363"/>
          </a:xfrm>
          <a:prstGeom prst="leftBrace">
            <a:avLst>
              <a:gd name="adj1" fmla="val 4664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1996" tIns="71996" rIns="71996" bIns="71996" anchor="ctr"/>
          <a:lstStyle/>
          <a:p>
            <a:pPr algn="ctr"/>
            <a:endParaRPr lang="en-US">
              <a:cs typeface="ヒラギノ角ゴ ProN W3"/>
            </a:endParaRPr>
          </a:p>
        </p:txBody>
      </p:sp>
      <p:sp>
        <p:nvSpPr>
          <p:cNvPr id="25615" name="AcnBodyText_ID_531484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140768" y="4142780"/>
            <a:ext cx="709910" cy="216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Efficient</a:t>
            </a:r>
          </a:p>
        </p:txBody>
      </p:sp>
      <p:sp>
        <p:nvSpPr>
          <p:cNvPr id="25616" name="AcnBodyText_ID_53148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2081734" y="2025327"/>
            <a:ext cx="1215553" cy="4330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Competitive </a:t>
            </a:r>
            <a:br>
              <a:rPr lang="en-US" sz="1400" b="1" dirty="0">
                <a:cs typeface="ヒラギノ角ゴ ProN W3"/>
              </a:rPr>
            </a:br>
            <a:r>
              <a:rPr lang="en-US" sz="1400" b="1" dirty="0">
                <a:cs typeface="ヒラギノ角ゴ ProN W3"/>
              </a:rPr>
              <a:t>or Leading</a:t>
            </a:r>
          </a:p>
        </p:txBody>
      </p:sp>
      <p:sp>
        <p:nvSpPr>
          <p:cNvPr id="25617" name="AcnBodyText_ID_531484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7175004" y="4355976"/>
            <a:ext cx="1435447" cy="541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600" b="1" dirty="0">
                <a:solidFill>
                  <a:srgbClr val="0000FF"/>
                </a:solidFill>
                <a:cs typeface="ヒラギノ角ゴ ProN W3"/>
              </a:rPr>
              <a:t>Donor &amp; HQ</a:t>
            </a:r>
          </a:p>
          <a:p>
            <a:pPr marL="342665" indent="-342665" algn="ctr" eaLnBrk="0" hangingPunct="0">
              <a:spcBef>
                <a:spcPct val="20000"/>
              </a:spcBef>
            </a:pPr>
            <a:r>
              <a:rPr lang="en-US" sz="1600" b="1" dirty="0">
                <a:solidFill>
                  <a:srgbClr val="0000FF"/>
                </a:solidFill>
                <a:cs typeface="ヒラギノ角ゴ ProN W3"/>
              </a:rPr>
              <a:t> Facing</a:t>
            </a:r>
          </a:p>
        </p:txBody>
      </p:sp>
      <p:sp>
        <p:nvSpPr>
          <p:cNvPr id="25618" name="AcnBodyText_ID_531484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6098977" y="2407072"/>
            <a:ext cx="1597298" cy="4967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600" b="1" dirty="0">
                <a:solidFill>
                  <a:srgbClr val="FF0000"/>
                </a:solidFill>
                <a:cs typeface="ヒラギノ角ゴ ProN W3"/>
              </a:rPr>
              <a:t>Beneficiary &amp; Field Facing</a:t>
            </a: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80920" cy="648072"/>
          </a:xfrm>
        </p:spPr>
        <p:txBody>
          <a:bodyPr/>
          <a:lstStyle/>
          <a:p>
            <a:pPr algn="ctr"/>
            <a:r>
              <a:rPr lang="en-US" sz="4000" dirty="0" smtClean="0"/>
              <a:t>IT Strategy Context</a:t>
            </a:r>
          </a:p>
        </p:txBody>
      </p:sp>
      <p:sp>
        <p:nvSpPr>
          <p:cNvPr id="26" name="AutoShape 3"/>
          <p:cNvSpPr>
            <a:spLocks noChangeArrowheads="1"/>
          </p:cNvSpPr>
          <p:nvPr/>
        </p:nvSpPr>
        <p:spPr bwMode="gray">
          <a:xfrm>
            <a:off x="392847" y="1196752"/>
            <a:ext cx="808037" cy="4505325"/>
          </a:xfrm>
          <a:prstGeom prst="upArrow">
            <a:avLst>
              <a:gd name="adj1" fmla="val 50102"/>
              <a:gd name="adj2" fmla="val 75736"/>
            </a:avLst>
          </a:prstGeom>
          <a:solidFill>
            <a:srgbClr val="92D050"/>
          </a:solidFill>
          <a:ln w="9525" algn="ctr">
            <a:noFill/>
            <a:miter lim="800000"/>
            <a:headEnd/>
            <a:tailEnd/>
          </a:ln>
        </p:spPr>
        <p:txBody>
          <a:bodyPr wrap="none" lIns="72000" tIns="72000" rIns="72000" bIns="72000" anchor="ctr"/>
          <a:lstStyle/>
          <a:p>
            <a:pPr algn="ctr" eaLnBrk="0" hangingPunct="0">
              <a:spcBef>
                <a:spcPct val="20000"/>
              </a:spcBef>
              <a:buSzPct val="100000"/>
              <a:buFont typeface="Wingdings" pitchFamily="2" charset="2"/>
              <a:buNone/>
            </a:pPr>
            <a:endParaRPr lang="en-US" sz="900" b="1" dirty="0">
              <a:ea typeface="MS PGothic" charset="-128"/>
            </a:endParaRPr>
          </a:p>
        </p:txBody>
      </p:sp>
      <p:sp>
        <p:nvSpPr>
          <p:cNvPr id="30" name="AcnBodyText_ID_307207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 rot="-5400000">
            <a:off x="-765980" y="3585256"/>
            <a:ext cx="3122705" cy="2236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400" b="1" dirty="0"/>
              <a:t>Increasing Impact for Beneficiaries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7504" y="850801"/>
            <a:ext cx="5277098" cy="5457358"/>
            <a:chOff x="107504" y="1066825"/>
            <a:chExt cx="5277098" cy="5457358"/>
          </a:xfrm>
        </p:grpSpPr>
        <p:sp>
          <p:nvSpPr>
            <p:cNvPr id="24" name="AutoShape 22"/>
            <p:cNvSpPr>
              <a:spLocks noChangeArrowheads="1"/>
            </p:cNvSpPr>
            <p:nvPr/>
          </p:nvSpPr>
          <p:spPr bwMode="auto">
            <a:xfrm rot="-5400000">
              <a:off x="4232995" y="5673376"/>
              <a:ext cx="450305" cy="533549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CC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algn="ctr"/>
              <a:endParaRPr lang="en-US">
                <a:cs typeface="ヒラギノ角ゴ ProN W3"/>
              </a:endParaRPr>
            </a:p>
          </p:txBody>
        </p:sp>
        <p:sp>
          <p:nvSpPr>
            <p:cNvPr id="22" name="AutoShape 19"/>
            <p:cNvSpPr>
              <a:spLocks noChangeArrowheads="1"/>
            </p:cNvSpPr>
            <p:nvPr/>
          </p:nvSpPr>
          <p:spPr bwMode="auto">
            <a:xfrm rot="-5400000">
              <a:off x="4190815" y="1463638"/>
              <a:ext cx="381744" cy="380628"/>
            </a:xfrm>
            <a:prstGeom prst="leftArrow">
              <a:avLst>
                <a:gd name="adj1" fmla="val 50000"/>
                <a:gd name="adj2" fmla="val 25073"/>
              </a:avLst>
            </a:prstGeom>
            <a:solidFill>
              <a:srgbClr val="CC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algn="ctr"/>
              <a:endParaRPr lang="en-US">
                <a:cs typeface="ヒラギノ角ゴ ProN W3"/>
              </a:endParaRPr>
            </a:p>
          </p:txBody>
        </p:sp>
        <p:sp>
          <p:nvSpPr>
            <p:cNvPr id="23" name="AcnBodyText_ID_53148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3631679" y="1066825"/>
              <a:ext cx="1444377" cy="4330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Font typeface="Arial" pitchFamily="34" charset="0"/>
                <a:buNone/>
              </a:pPr>
              <a:r>
                <a:rPr lang="en-US" sz="2800" b="1" dirty="0" smtClean="0">
                  <a:solidFill>
                    <a:srgbClr val="0000CC"/>
                  </a:solidFill>
                  <a:latin typeface="Calibri" pitchFamily="34" charset="0"/>
                  <a:cs typeface="ヒラギノ角ゴ ProN W3"/>
                </a:rPr>
                <a:t>2. Get </a:t>
              </a:r>
              <a:r>
                <a:rPr lang="en-US" sz="2800" b="1" dirty="0">
                  <a:solidFill>
                    <a:srgbClr val="0000CC"/>
                  </a:solidFill>
                  <a:latin typeface="Calibri" pitchFamily="34" charset="0"/>
                  <a:cs typeface="ヒラギノ角ゴ ProN W3"/>
                </a:rPr>
                <a:t>in</a:t>
              </a:r>
            </a:p>
          </p:txBody>
        </p:sp>
        <p:sp>
          <p:nvSpPr>
            <p:cNvPr id="25" name="AcnBodyText_ID_53148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3527228" y="6093296"/>
              <a:ext cx="1857374" cy="430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Font typeface="Arial" pitchFamily="34" charset="0"/>
                <a:buNone/>
              </a:pPr>
              <a:r>
                <a:rPr lang="en-US" sz="2800" b="1" dirty="0" smtClean="0">
                  <a:solidFill>
                    <a:srgbClr val="0000CC"/>
                  </a:solidFill>
                  <a:latin typeface="Calibri" pitchFamily="34" charset="0"/>
                  <a:cs typeface="ヒラギノ角ゴ ProN W3"/>
                </a:rPr>
                <a:t>1. Get </a:t>
              </a:r>
              <a:r>
                <a:rPr lang="en-US" sz="2800" b="1" dirty="0">
                  <a:solidFill>
                    <a:srgbClr val="0000CC"/>
                  </a:solidFill>
                  <a:latin typeface="Calibri" pitchFamily="34" charset="0"/>
                  <a:cs typeface="ヒラギノ角ゴ ProN W3"/>
                </a:rPr>
                <a:t>out</a:t>
              </a:r>
            </a:p>
          </p:txBody>
        </p:sp>
        <p:sp>
          <p:nvSpPr>
            <p:cNvPr id="28" name="AcnBodyText_ID_53148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 rot="16200000">
              <a:off x="-564441" y="3593689"/>
              <a:ext cx="1774778" cy="430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Font typeface="Arial" pitchFamily="34" charset="0"/>
                <a:buNone/>
              </a:pPr>
              <a:r>
                <a:rPr lang="en-US" sz="2800" b="1" dirty="0" smtClean="0">
                  <a:solidFill>
                    <a:srgbClr val="0000CC"/>
                  </a:solidFill>
                  <a:latin typeface="Calibri" pitchFamily="34" charset="0"/>
                  <a:cs typeface="ヒラギノ角ゴ ProN W3"/>
                </a:rPr>
                <a:t>3. Move up</a:t>
              </a:r>
              <a:endParaRPr lang="en-US" sz="2800" b="1" dirty="0">
                <a:solidFill>
                  <a:srgbClr val="0000CC"/>
                </a:solidFill>
                <a:latin typeface="Calibri" pitchFamily="34" charset="0"/>
                <a:cs typeface="ヒラギノ角ゴ ProN W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273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AcnBodyText_ID_307207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 rot="-5400000">
            <a:off x="-914759" y="2863045"/>
            <a:ext cx="2992561" cy="216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solidFill>
                  <a:schemeClr val="bg1"/>
                </a:solidFill>
                <a:cs typeface="ヒラギノ角ゴ ProN W3"/>
              </a:rPr>
              <a:t>Increasing Impact for Beneficiaries</a:t>
            </a: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NGO/NS CIO Budgets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63688" y="6021288"/>
            <a:ext cx="496855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April 2012 survey of international non-profit organizations (n=23)</a:t>
            </a:r>
            <a:endParaRPr lang="en-GB" sz="1050" i="1" dirty="0"/>
          </a:p>
        </p:txBody>
      </p:sp>
      <p:grpSp>
        <p:nvGrpSpPr>
          <p:cNvPr id="2" name="Group 25"/>
          <p:cNvGrpSpPr>
            <a:grpSpLocks noChangeAspect="1"/>
          </p:cNvGrpSpPr>
          <p:nvPr/>
        </p:nvGrpSpPr>
        <p:grpSpPr>
          <a:xfrm>
            <a:off x="179512" y="1628799"/>
            <a:ext cx="6852679" cy="4464496"/>
            <a:chOff x="178458" y="1155279"/>
            <a:chExt cx="7044544" cy="4608834"/>
          </a:xfrm>
        </p:grpSpPr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1559348" y="4853285"/>
              <a:ext cx="5663654" cy="861715"/>
            </a:xfrm>
            <a:custGeom>
              <a:avLst/>
              <a:gdLst>
                <a:gd name="T0" fmla="*/ 2147483647 w 2676"/>
                <a:gd name="T1" fmla="*/ 0 h 484"/>
                <a:gd name="T2" fmla="*/ 0 w 2676"/>
                <a:gd name="T3" fmla="*/ 2147483647 h 484"/>
                <a:gd name="T4" fmla="*/ 2147483647 w 2676"/>
                <a:gd name="T5" fmla="*/ 2147483647 h 484"/>
                <a:gd name="T6" fmla="*/ 2147483647 w 2676"/>
                <a:gd name="T7" fmla="*/ 0 h 484"/>
                <a:gd name="T8" fmla="*/ 2147483647 w 2676"/>
                <a:gd name="T9" fmla="*/ 0 h 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6"/>
                <a:gd name="T16" fmla="*/ 0 h 484"/>
                <a:gd name="T17" fmla="*/ 2676 w 2676"/>
                <a:gd name="T18" fmla="*/ 484 h 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6" h="484">
                  <a:moveTo>
                    <a:pt x="271" y="0"/>
                  </a:moveTo>
                  <a:lnTo>
                    <a:pt x="0" y="483"/>
                  </a:lnTo>
                  <a:lnTo>
                    <a:pt x="2675" y="483"/>
                  </a:lnTo>
                  <a:lnTo>
                    <a:pt x="2404" y="0"/>
                  </a:lnTo>
                  <a:lnTo>
                    <a:pt x="271" y="0"/>
                  </a:lnTo>
                </a:path>
              </a:pathLst>
            </a:custGeom>
            <a:solidFill>
              <a:srgbClr val="969696"/>
            </a:solidFill>
            <a:ln w="6350" cap="rnd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lIns="45718" tIns="45718" rIns="45718" bIns="45718"/>
            <a:lstStyle/>
            <a:p>
              <a:endParaRPr lang="en-US" dirty="0"/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3397746" y="1473399"/>
              <a:ext cx="1986855" cy="1493490"/>
            </a:xfrm>
            <a:custGeom>
              <a:avLst/>
              <a:gdLst>
                <a:gd name="T0" fmla="*/ 0 w 939"/>
                <a:gd name="T1" fmla="*/ 2147483647 h 839"/>
                <a:gd name="T2" fmla="*/ 2147483647 w 939"/>
                <a:gd name="T3" fmla="*/ 2147483647 h 839"/>
                <a:gd name="T4" fmla="*/ 2147483647 w 939"/>
                <a:gd name="T5" fmla="*/ 0 h 839"/>
                <a:gd name="T6" fmla="*/ 0 w 939"/>
                <a:gd name="T7" fmla="*/ 2147483647 h 8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9"/>
                <a:gd name="T13" fmla="*/ 0 h 839"/>
                <a:gd name="T14" fmla="*/ 939 w 939"/>
                <a:gd name="T15" fmla="*/ 839 h 8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9" h="839">
                  <a:moveTo>
                    <a:pt x="0" y="838"/>
                  </a:moveTo>
                  <a:lnTo>
                    <a:pt x="938" y="838"/>
                  </a:lnTo>
                  <a:lnTo>
                    <a:pt x="469" y="0"/>
                  </a:lnTo>
                  <a:lnTo>
                    <a:pt x="0" y="838"/>
                  </a:lnTo>
                </a:path>
              </a:pathLst>
            </a:custGeom>
            <a:solidFill>
              <a:srgbClr val="EAEAEA"/>
            </a:solidFill>
            <a:ln w="6350" cap="rnd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lIns="45718" tIns="45718" rIns="45718" bIns="45718"/>
            <a:lstStyle/>
            <a:p>
              <a:endParaRPr lang="en-US"/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2765971" y="2962424"/>
              <a:ext cx="3250406" cy="951012"/>
            </a:xfrm>
            <a:custGeom>
              <a:avLst/>
              <a:gdLst>
                <a:gd name="T0" fmla="*/ 0 w 1536"/>
                <a:gd name="T1" fmla="*/ 2147483647 h 533"/>
                <a:gd name="T2" fmla="*/ 2147483647 w 1536"/>
                <a:gd name="T3" fmla="*/ 2147483647 h 533"/>
                <a:gd name="T4" fmla="*/ 2147483647 w 1536"/>
                <a:gd name="T5" fmla="*/ 0 h 533"/>
                <a:gd name="T6" fmla="*/ 2147483647 w 1536"/>
                <a:gd name="T7" fmla="*/ 0 h 533"/>
                <a:gd name="T8" fmla="*/ 0 w 1536"/>
                <a:gd name="T9" fmla="*/ 2147483647 h 5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6"/>
                <a:gd name="T16" fmla="*/ 0 h 533"/>
                <a:gd name="T17" fmla="*/ 1536 w 1536"/>
                <a:gd name="T18" fmla="*/ 533 h 5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6" h="533">
                  <a:moveTo>
                    <a:pt x="0" y="532"/>
                  </a:moveTo>
                  <a:lnTo>
                    <a:pt x="1535" y="532"/>
                  </a:lnTo>
                  <a:lnTo>
                    <a:pt x="1237" y="0"/>
                  </a:lnTo>
                  <a:lnTo>
                    <a:pt x="299" y="0"/>
                  </a:lnTo>
                  <a:lnTo>
                    <a:pt x="0" y="532"/>
                  </a:lnTo>
                </a:path>
              </a:pathLst>
            </a:custGeom>
            <a:solidFill>
              <a:srgbClr val="DDDDDD"/>
            </a:solidFill>
            <a:ln w="6350" cap="rnd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lIns="45718" tIns="45718" rIns="45718" bIns="45718"/>
            <a:lstStyle/>
            <a:p>
              <a:endParaRPr lang="en-US"/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2131963" y="3906738"/>
              <a:ext cx="4516189" cy="952128"/>
            </a:xfrm>
            <a:custGeom>
              <a:avLst/>
              <a:gdLst>
                <a:gd name="T0" fmla="*/ 2147483647 w 2134"/>
                <a:gd name="T1" fmla="*/ 0 h 535"/>
                <a:gd name="T2" fmla="*/ 0 w 2134"/>
                <a:gd name="T3" fmla="*/ 2147483647 h 535"/>
                <a:gd name="T4" fmla="*/ 2147483647 w 2134"/>
                <a:gd name="T5" fmla="*/ 2147483647 h 535"/>
                <a:gd name="T6" fmla="*/ 2147483647 w 2134"/>
                <a:gd name="T7" fmla="*/ 0 h 535"/>
                <a:gd name="T8" fmla="*/ 2147483647 w 2134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4"/>
                <a:gd name="T16" fmla="*/ 0 h 535"/>
                <a:gd name="T17" fmla="*/ 2134 w 2134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4" h="535">
                  <a:moveTo>
                    <a:pt x="299" y="0"/>
                  </a:moveTo>
                  <a:lnTo>
                    <a:pt x="0" y="534"/>
                  </a:lnTo>
                  <a:lnTo>
                    <a:pt x="2133" y="534"/>
                  </a:lnTo>
                  <a:lnTo>
                    <a:pt x="1834" y="0"/>
                  </a:lnTo>
                  <a:lnTo>
                    <a:pt x="299" y="0"/>
                  </a:lnTo>
                </a:path>
              </a:pathLst>
            </a:custGeom>
            <a:solidFill>
              <a:srgbClr val="C0C0C0"/>
            </a:solidFill>
            <a:ln w="6350" cap="rnd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lIns="45718" tIns="45718" rIns="45718" bIns="45718"/>
            <a:lstStyle/>
            <a:p>
              <a:endParaRPr lang="en-US"/>
            </a:p>
          </p:txBody>
        </p:sp>
        <p:sp>
          <p:nvSpPr>
            <p:cNvPr id="35" name="AcnBodyText_ID_307217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3355510" y="5045275"/>
              <a:ext cx="2015518" cy="4853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665" indent="-342665" algn="ctr" eaLnBrk="0" hangingPunct="0">
                <a:spcBef>
                  <a:spcPct val="20000"/>
                </a:spcBef>
              </a:pPr>
              <a:r>
                <a:rPr lang="en-US" sz="1200" b="1" dirty="0">
                  <a:cs typeface="ヒラギノ角ゴ ProN W3"/>
                </a:rPr>
                <a:t>FOUNDATIONAL</a:t>
              </a:r>
            </a:p>
            <a:p>
              <a:pPr marL="342665" indent="-342665" algn="ctr" eaLnBrk="0" hangingPunct="0">
                <a:spcBef>
                  <a:spcPct val="20000"/>
                </a:spcBef>
              </a:pPr>
              <a:r>
                <a:rPr lang="en-US" sz="1200" b="1" dirty="0">
                  <a:cs typeface="ヒラギノ角ゴ ProN W3"/>
                </a:rPr>
                <a:t>“Keeping the Lights On”</a:t>
              </a:r>
            </a:p>
          </p:txBody>
        </p:sp>
        <p:sp>
          <p:nvSpPr>
            <p:cNvPr id="36" name="AcnBodyText_ID_30721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3087520" y="4176862"/>
              <a:ext cx="2600611" cy="4853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665" indent="-342665" algn="ctr" eaLnBrk="0" hangingPunct="0">
                <a:spcBef>
                  <a:spcPct val="20000"/>
                </a:spcBef>
              </a:pPr>
              <a:r>
                <a:rPr lang="en-US" sz="1200" b="1" dirty="0">
                  <a:cs typeface="ヒラギノ角ゴ ProN W3"/>
                </a:rPr>
                <a:t>OPERATIONAL</a:t>
              </a:r>
            </a:p>
            <a:p>
              <a:pPr marL="342665" indent="-342665" algn="ctr" eaLnBrk="0" hangingPunct="0">
                <a:spcBef>
                  <a:spcPct val="20000"/>
                </a:spcBef>
              </a:pPr>
              <a:r>
                <a:rPr lang="en-US" sz="1200" b="1" dirty="0">
                  <a:cs typeface="ヒラギノ角ゴ ProN W3"/>
                </a:rPr>
                <a:t>“Helping the Organization Run”</a:t>
              </a:r>
            </a:p>
          </p:txBody>
        </p:sp>
        <p:sp>
          <p:nvSpPr>
            <p:cNvPr id="37" name="AcnBodyText_ID_3072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2976565" y="3216169"/>
              <a:ext cx="2845485" cy="5200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342665" indent="-342665" algn="ctr" eaLnBrk="0" hangingPunct="0">
                <a:spcBef>
                  <a:spcPct val="20000"/>
                </a:spcBef>
              </a:pPr>
              <a:r>
                <a:rPr lang="en-US" sz="1200" b="1" dirty="0">
                  <a:cs typeface="ヒラギノ角ゴ ProN W3"/>
                </a:rPr>
                <a:t>PROGRAM</a:t>
              </a:r>
            </a:p>
            <a:p>
              <a:pPr marL="342665" indent="-342665" algn="ctr" eaLnBrk="0" hangingPunct="0">
                <a:spcBef>
                  <a:spcPct val="20000"/>
                </a:spcBef>
              </a:pPr>
              <a:r>
                <a:rPr lang="en-US" sz="1200" b="1" dirty="0">
                  <a:cs typeface="ヒラギノ角ゴ ProN W3"/>
                </a:rPr>
                <a:t>“Improving Program Delivery”</a:t>
              </a:r>
            </a:p>
          </p:txBody>
        </p:sp>
        <p:sp>
          <p:nvSpPr>
            <p:cNvPr id="38" name="AcnBodyText_ID_3072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3407719" y="2353575"/>
              <a:ext cx="1955382" cy="5673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342665" indent="-342665" algn="ctr" eaLnBrk="0" hangingPunct="0">
                <a:spcBef>
                  <a:spcPct val="20000"/>
                </a:spcBef>
              </a:pPr>
              <a:r>
                <a:rPr lang="en-US" sz="1200" b="1" dirty="0">
                  <a:cs typeface="ヒラギノ角ゴ ProN W3"/>
                </a:rPr>
                <a:t>BENEFICIARY</a:t>
              </a:r>
            </a:p>
            <a:p>
              <a:pPr marL="342665" indent="-342665" algn="ctr" eaLnBrk="0" hangingPunct="0">
                <a:spcBef>
                  <a:spcPct val="20000"/>
                </a:spcBef>
              </a:pPr>
              <a:r>
                <a:rPr lang="en-US" sz="1200" b="1" dirty="0">
                  <a:cs typeface="ヒラギノ角ゴ ProN W3"/>
                </a:rPr>
                <a:t>“Differentiating</a:t>
              </a:r>
              <a:r>
                <a:rPr lang="en-US" sz="1400" b="1" dirty="0">
                  <a:cs typeface="ヒラギノ角ゴ ProN W3"/>
                </a:rPr>
                <a:t>”</a:t>
              </a:r>
            </a:p>
          </p:txBody>
        </p:sp>
        <p:sp>
          <p:nvSpPr>
            <p:cNvPr id="39" name="AutoShape 13"/>
            <p:cNvSpPr>
              <a:spLocks/>
            </p:cNvSpPr>
            <p:nvPr/>
          </p:nvSpPr>
          <p:spPr bwMode="gray">
            <a:xfrm rot="1994430">
              <a:off x="3315147" y="1155279"/>
              <a:ext cx="310307" cy="2896567"/>
            </a:xfrm>
            <a:prstGeom prst="leftBrace">
              <a:avLst>
                <a:gd name="adj1" fmla="val 7778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1996" tIns="71996" rIns="71996" bIns="71996" anchor="ctr"/>
            <a:lstStyle/>
            <a:p>
              <a:pPr algn="ctr"/>
              <a:endParaRPr lang="en-US">
                <a:cs typeface="ヒラギノ角ゴ ProN W3"/>
              </a:endParaRPr>
            </a:p>
          </p:txBody>
        </p:sp>
        <p:sp>
          <p:nvSpPr>
            <p:cNvPr id="40" name="AutoShape 14"/>
            <p:cNvSpPr>
              <a:spLocks/>
            </p:cNvSpPr>
            <p:nvPr/>
          </p:nvSpPr>
          <p:spPr bwMode="gray">
            <a:xfrm rot="1994430">
              <a:off x="1814959" y="3714750"/>
              <a:ext cx="366117" cy="2049363"/>
            </a:xfrm>
            <a:prstGeom prst="leftBrace">
              <a:avLst>
                <a:gd name="adj1" fmla="val 4664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1996" tIns="71996" rIns="71996" bIns="71996" anchor="ctr"/>
            <a:lstStyle/>
            <a:p>
              <a:pPr algn="ctr"/>
              <a:endParaRPr lang="en-US">
                <a:cs typeface="ヒラギノ角ゴ ProN W3"/>
              </a:endParaRPr>
            </a:p>
          </p:txBody>
        </p:sp>
        <p:sp>
          <p:nvSpPr>
            <p:cNvPr id="41" name="AcnBodyText_ID_53148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1140768" y="4358804"/>
              <a:ext cx="709910" cy="216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665" indent="-342665" algn="ctr" eaLnBrk="0" hangingPunct="0">
                <a:spcBef>
                  <a:spcPct val="20000"/>
                </a:spcBef>
              </a:pPr>
              <a:r>
                <a:rPr lang="en-US" sz="1400" b="1" dirty="0">
                  <a:cs typeface="ヒラギノ角ゴ ProN W3"/>
                </a:rPr>
                <a:t>Efficient</a:t>
              </a:r>
            </a:p>
          </p:txBody>
        </p:sp>
        <p:sp>
          <p:nvSpPr>
            <p:cNvPr id="42" name="AcnBodyText_ID_53148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875087" y="2241350"/>
              <a:ext cx="1422199" cy="5515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1400" b="1" dirty="0">
                  <a:cs typeface="ヒラギノ角ゴ ProN W3"/>
                </a:rPr>
                <a:t>Competitive </a:t>
              </a:r>
              <a:br>
                <a:rPr lang="en-US" sz="1400" b="1" dirty="0">
                  <a:cs typeface="ヒラギノ角ゴ ProN W3"/>
                </a:rPr>
              </a:br>
              <a:r>
                <a:rPr lang="en-US" sz="1400" b="1" dirty="0">
                  <a:cs typeface="ヒラギノ角ゴ ProN W3"/>
                </a:rPr>
                <a:t>or Leading</a:t>
              </a:r>
            </a:p>
          </p:txBody>
        </p:sp>
        <p:sp>
          <p:nvSpPr>
            <p:cNvPr id="43" name="AcnBodyText_ID_53148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178458" y="3608369"/>
              <a:ext cx="1619027" cy="6934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342665" indent="-342665" algn="ctr" eaLnBrk="0" hangingPunct="0">
                <a:spcBef>
                  <a:spcPct val="20000"/>
                </a:spcBef>
              </a:pPr>
              <a:r>
                <a:rPr lang="en-US" sz="1600" b="1" dirty="0">
                  <a:solidFill>
                    <a:srgbClr val="0000FF"/>
                  </a:solidFill>
                  <a:cs typeface="ヒラギノ角ゴ ProN W3"/>
                </a:rPr>
                <a:t>Donor &amp; HQ</a:t>
              </a:r>
            </a:p>
            <a:p>
              <a:pPr marL="342665" indent="-342665" algn="ctr" eaLnBrk="0" hangingPunct="0">
                <a:spcBef>
                  <a:spcPct val="20000"/>
                </a:spcBef>
              </a:pPr>
              <a:r>
                <a:rPr lang="en-US" sz="1600" b="1" dirty="0">
                  <a:solidFill>
                    <a:srgbClr val="0000FF"/>
                  </a:solidFill>
                  <a:cs typeface="ヒラギノ角ゴ ProN W3"/>
                </a:rPr>
                <a:t> Facing</a:t>
              </a:r>
            </a:p>
          </p:txBody>
        </p:sp>
        <p:sp>
          <p:nvSpPr>
            <p:cNvPr id="44" name="AcnBodyText_ID_53148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918698" y="1675632"/>
              <a:ext cx="1803526" cy="6303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1600" b="1" dirty="0">
                  <a:solidFill>
                    <a:srgbClr val="FF0000"/>
                  </a:solidFill>
                  <a:cs typeface="ヒラギノ角ゴ ProN W3"/>
                </a:rPr>
                <a:t>Beneficiary &amp; Field Facing</a:t>
              </a: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5868144" y="4287833"/>
            <a:ext cx="3059832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15415" y="4555753"/>
            <a:ext cx="21650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67</a:t>
            </a:r>
            <a:r>
              <a:rPr lang="en-US" sz="4400" dirty="0" smtClean="0"/>
              <a:t>%</a:t>
            </a:r>
            <a:endParaRPr lang="en-US" sz="7200" dirty="0"/>
          </a:p>
        </p:txBody>
      </p:sp>
      <p:sp>
        <p:nvSpPr>
          <p:cNvPr id="46" name="TextBox 45"/>
          <p:cNvSpPr txBox="1"/>
          <p:nvPr/>
        </p:nvSpPr>
        <p:spPr>
          <a:xfrm>
            <a:off x="7015415" y="2285256"/>
            <a:ext cx="21285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33</a:t>
            </a:r>
            <a:r>
              <a:rPr lang="en-US" sz="4400" dirty="0" smtClean="0"/>
              <a:t>%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0633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3"/>
          <p:cNvSpPr>
            <a:spLocks noGrp="1"/>
          </p:cNvSpPr>
          <p:nvPr>
            <p:ph idx="1"/>
          </p:nvPr>
        </p:nvSpPr>
        <p:spPr bwMode="auto">
          <a:xfrm>
            <a:off x="611560" y="1124744"/>
            <a:ext cx="8136905" cy="4752528"/>
          </a:xfrm>
          <a:noFill/>
          <a:ln>
            <a:miter lim="800000"/>
            <a:headEnd/>
            <a:tailEnd/>
          </a:ln>
        </p:spPr>
        <p:txBody>
          <a:bodyPr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pPr algn="r">
              <a:buFont typeface="Wingdings" pitchFamily="2" charset="2"/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What does </a:t>
            </a:r>
          </a:p>
          <a:p>
            <a:pPr algn="r">
              <a:buFont typeface="Wingdings" pitchFamily="2" charset="2"/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the future </a:t>
            </a:r>
          </a:p>
          <a:p>
            <a:pPr algn="r">
              <a:buFont typeface="Wingdings" pitchFamily="2" charset="2"/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NGO Data Center </a:t>
            </a:r>
          </a:p>
          <a:p>
            <a:pPr algn="r">
              <a:buFont typeface="Wingdings" pitchFamily="2" charset="2"/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look like?</a:t>
            </a:r>
          </a:p>
        </p:txBody>
      </p:sp>
    </p:spTree>
    <p:extLst>
      <p:ext uri="{BB962C8B-B14F-4D97-AF65-F5344CB8AC3E}">
        <p14:creationId xmlns:p14="http://schemas.microsoft.com/office/powerpoint/2010/main" val="3723589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1:20 P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1:20 P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29/2009 10:57:18 A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29/2009 10:57:18 A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29/2009 10:57:18 AM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1:20 P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7:39 PM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7:39 PM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7:39 P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7:39 P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29/2009 10:57:18 A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7:39 PM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29/2009 10:57:18 A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29/2009 10:57:18 A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29/2009 10:57:18 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7:39 P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7:39 P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7:39 P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29/2009 10:57:18 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29/2009 10:57:18 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29/2009 10:57:18 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29/2009 10:57:18 AM"/>
</p:tagLst>
</file>

<file path=ppt/theme/theme1.xml><?xml version="1.0" encoding="utf-8"?>
<a:theme xmlns:a="http://schemas.openxmlformats.org/drawingml/2006/main" name="IFRC_2011 presentation-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IFRC_2011 presentation-EN</Template>
  <TotalTime>6175</TotalTime>
  <Words>1742</Words>
  <Application>Microsoft Office PowerPoint</Application>
  <PresentationFormat>On-screen Show (4:3)</PresentationFormat>
  <Paragraphs>299</Paragraphs>
  <Slides>36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IFRC_2011 presentation-EN</vt:lpstr>
      <vt:lpstr>Office Theme</vt:lpstr>
      <vt:lpstr>Disruptive Innovation:  Train Wrecks on the Right Track</vt:lpstr>
      <vt:lpstr>A Brief Introduction</vt:lpstr>
      <vt:lpstr>Take-aways</vt:lpstr>
      <vt:lpstr>Are We Resilient?</vt:lpstr>
      <vt:lpstr>PowerPoint Presentation</vt:lpstr>
      <vt:lpstr>Strategic Context</vt:lpstr>
      <vt:lpstr>IT Strategy Context</vt:lpstr>
      <vt:lpstr>NGO/NS CIO Budgets</vt:lpstr>
      <vt:lpstr>PowerPoint Presentation</vt:lpstr>
      <vt:lpstr>PowerPoint Presentation</vt:lpstr>
      <vt:lpstr>PowerPoint Presentation</vt:lpstr>
      <vt:lpstr>Cloud providers are Tier 3 data centers</vt:lpstr>
      <vt:lpstr>Disaster Recovery Challenge Questions </vt:lpstr>
      <vt:lpstr>Agility is a Necessity…</vt:lpstr>
      <vt:lpstr>How agile are we to technology and business change?</vt:lpstr>
      <vt:lpstr>PowerPoint Presentation</vt:lpstr>
      <vt:lpstr>Disruptive Change</vt:lpstr>
      <vt:lpstr>Three Types of Innovation*</vt:lpstr>
      <vt:lpstr>Disruptive Change  </vt:lpstr>
      <vt:lpstr>PowerPoint Presentation</vt:lpstr>
      <vt:lpstr>Industries RIP</vt:lpstr>
      <vt:lpstr>Potential NGO Technology Wrecks?</vt:lpstr>
      <vt:lpstr>Overheard at the ETC Strategy Meeting</vt:lpstr>
      <vt:lpstr>The Nature of the Network is Changing</vt:lpstr>
      <vt:lpstr>Some Lessons</vt:lpstr>
      <vt:lpstr>What we can learn from disaster relief about management of IT organizations?</vt:lpstr>
      <vt:lpstr>What we can learn from disaster relief about management of IT organizations?</vt:lpstr>
      <vt:lpstr>Fast…</vt:lpstr>
      <vt:lpstr>Good Enough…</vt:lpstr>
      <vt:lpstr>Humanitarian…</vt:lpstr>
      <vt:lpstr>Will we be able to move fast enough?</vt:lpstr>
      <vt:lpstr>Questions?</vt:lpstr>
      <vt:lpstr>PowerPoint Presentation</vt:lpstr>
      <vt:lpstr>PowerPoint Presentation</vt:lpstr>
      <vt:lpstr>The Movie Clip</vt:lpstr>
      <vt:lpstr>Synopsis</vt:lpstr>
    </vt:vector>
  </TitlesOfParts>
  <Company>IFRC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Customer</dc:creator>
  <cp:lastModifiedBy>Edward HAPP</cp:lastModifiedBy>
  <cp:revision>331</cp:revision>
  <cp:lastPrinted>2015-04-15T13:30:20Z</cp:lastPrinted>
  <dcterms:created xsi:type="dcterms:W3CDTF">2012-03-29T08:37:58Z</dcterms:created>
  <dcterms:modified xsi:type="dcterms:W3CDTF">2015-09-22T15:24:14Z</dcterms:modified>
</cp:coreProperties>
</file>